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5">
  <p:sldMasterIdLst>
    <p:sldMasterId id="214748371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83" r:id="rId6"/>
    <p:sldId id="258" r:id="rId7"/>
    <p:sldId id="269" r:id="rId8"/>
    <p:sldId id="276" r:id="rId9"/>
    <p:sldId id="278" r:id="rId10"/>
    <p:sldId id="279" r:id="rId11"/>
    <p:sldId id="280" r:id="rId12"/>
    <p:sldId id="281" r:id="rId13"/>
    <p:sldId id="282" r:id="rId14"/>
    <p:sldId id="268" r:id="rId15"/>
    <p:sldId id="270" r:id="rId16"/>
    <p:sldId id="259" r:id="rId17"/>
    <p:sldId id="260" r:id="rId18"/>
    <p:sldId id="261" r:id="rId19"/>
    <p:sldId id="271" r:id="rId20"/>
    <p:sldId id="262" r:id="rId21"/>
    <p:sldId id="272" r:id="rId22"/>
    <p:sldId id="263" r:id="rId23"/>
    <p:sldId id="273" r:id="rId24"/>
    <p:sldId id="264" r:id="rId25"/>
    <p:sldId id="274" r:id="rId26"/>
    <p:sldId id="266" r:id="rId27"/>
    <p:sldId id="265" r:id="rId28"/>
    <p:sldId id="275" r:id="rId2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0ED"/>
    <a:srgbClr val="D73F26"/>
    <a:srgbClr val="0000FF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14" autoAdjust="0"/>
    <p:restoredTop sz="94660"/>
  </p:normalViewPr>
  <p:slideViewPr>
    <p:cSldViewPr>
      <p:cViewPr varScale="1">
        <p:scale>
          <a:sx n="109" d="100"/>
          <a:sy n="109" d="100"/>
        </p:scale>
        <p:origin x="1296" y="102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5506ACD0-ACB0-4E21-AB10-C2714CF6339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59C7547A-F6AF-4F64-83C3-881D08D18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58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7924844A-96C4-4AB9-ADC7-9E6C673879EB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2" tIns="46587" rIns="93172" bIns="4658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C5C5572D-E82D-4C12-8646-182534B34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75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125" y="1600210"/>
            <a:ext cx="5852796" cy="1779684"/>
          </a:xfrm>
        </p:spPr>
        <p:txBody>
          <a:bodyPr anchor="b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365124" y="3520440"/>
            <a:ext cx="1280160" cy="0"/>
          </a:xfrm>
          <a:prstGeom prst="line">
            <a:avLst/>
          </a:prstGeom>
          <a:ln w="19050" cap="flat">
            <a:solidFill>
              <a:srgbClr val="FFC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3703319"/>
            <a:ext cx="4023996" cy="59435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[Month 00, 0000]</a:t>
            </a:r>
            <a:br>
              <a:rPr lang="en-US" dirty="0"/>
            </a:br>
            <a:r>
              <a:rPr lang="en-US" dirty="0"/>
              <a:t>[Presenter Name]</a:t>
            </a:r>
            <a:br>
              <a:rPr lang="en-US" dirty="0"/>
            </a:br>
            <a:r>
              <a:rPr lang="en-US" dirty="0"/>
              <a:t>[Presenter Title]</a:t>
            </a:r>
          </a:p>
        </p:txBody>
      </p:sp>
      <p:pic>
        <p:nvPicPr>
          <p:cNvPr id="7" name="Wells Fargo" descr="Wells Fargo">
            <a:extLst>
              <a:ext uri="{FF2B5EF4-FFF2-40B4-BE49-F238E27FC236}">
                <a16:creationId xmlns:a16="http://schemas.microsoft.com/office/drawing/2014/main" id="{967B39BB-CE83-594E-A5D5-2233EAE08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" y="457200"/>
            <a:ext cx="914400" cy="914400"/>
          </a:xfrm>
          <a:prstGeom prst="rect">
            <a:avLst/>
          </a:prstGeom>
        </p:spPr>
      </p:pic>
      <p:pic>
        <p:nvPicPr>
          <p:cNvPr id="11" name="Stagecoach">
            <a:extLst>
              <a:ext uri="{FF2B5EF4-FFF2-40B4-BE49-F238E27FC236}">
                <a16:creationId xmlns:a16="http://schemas.microsoft.com/office/drawing/2014/main" id="{A26612B5-24FF-6E41-901D-FB3602B3B6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602"/>
          <a:stretch/>
        </p:blipFill>
        <p:spPr bwMode="auto">
          <a:xfrm>
            <a:off x="2404872" y="4608577"/>
            <a:ext cx="6739128" cy="185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8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1" y="1600200"/>
            <a:ext cx="54864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600200"/>
            <a:ext cx="256031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34BDA51D-739A-6147-AE33-B80AD5046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0E22618-D046-4A43-A145-B5CC229DC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5" name="Chart Placeholder 1">
            <a:extLst>
              <a:ext uri="{FF2B5EF4-FFF2-40B4-BE49-F238E27FC236}">
                <a16:creationId xmlns:a16="http://schemas.microsoft.com/office/drawing/2014/main" id="{1739FB7C-9269-7342-8648-01158E245B2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365760" y="16002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A9A5DDBF-F036-D247-8214-85BE84E1C4F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291840" y="16002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E53449-679B-CC46-BF8F-F1C105ECD91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17920" y="16002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964DD178-5836-D24D-9CF5-2E0FDE4934E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65760" y="41148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9" name="Chart Placeholder 5">
            <a:extLst>
              <a:ext uri="{FF2B5EF4-FFF2-40B4-BE49-F238E27FC236}">
                <a16:creationId xmlns:a16="http://schemas.microsoft.com/office/drawing/2014/main" id="{CB0AE243-8D47-2941-B6AB-7A7BFCBEE1B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3291840" y="41148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C99EE39F-D270-8347-9E90-33ACBAEA0719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217920" y="41148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99DBD1E6-5A74-274B-8433-97A77208C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rgbClr val="D7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5124" y="457201"/>
            <a:ext cx="5487035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7EF2A7E-ED94-E540-9CF4-B56F980A3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101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range">
    <p:bg>
      <p:bgPr>
        <a:solidFill>
          <a:srgbClr val="EB69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5125" y="457201"/>
            <a:ext cx="5487035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E969CF6-897C-2A47-AFD1-3CED01FF0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057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Light Orange">
    <p:bg>
      <p:bgPr>
        <a:solidFill>
          <a:srgbClr val="FF9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5125" y="457201"/>
            <a:ext cx="5487036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A37D924-28E5-5843-9BA3-6C88EE563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605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5125" y="457201"/>
            <a:ext cx="5487036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6A6D6C7-DEED-604E-9F87-29E1838E5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911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457200"/>
            <a:ext cx="5487035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E076051-AE4B-CF44-AB12-A6CC31DC24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5125" y="1600200"/>
            <a:ext cx="5487035" cy="4572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7920" y="0"/>
            <a:ext cx="2926080" cy="685800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042F1D1-52E8-5643-866B-0EB322CE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42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ne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1600200"/>
            <a:ext cx="841248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914400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C7E36A9-B84B-7E40-9E84-C82B263B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8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Photo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59" y="1600200"/>
            <a:ext cx="5486401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621792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4CA248-D2A9-BE4C-8A71-862CADED02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7921" y="1600200"/>
            <a:ext cx="256032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DA8240D-0BD4-F841-8B8F-61635137F8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17920" y="2103120"/>
            <a:ext cx="2926080" cy="4754880"/>
          </a:xfrm>
          <a:solidFill>
            <a:srgbClr val="B5ADA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55695995-E9EC-9741-9AB6-FA7A10F354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75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E475588-47DB-0041-A49C-8F0EF8600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114C43-A185-4BBB-B1AA-CF3649A8C5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3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759" y="4114800"/>
            <a:ext cx="8413115" cy="1143000"/>
          </a:xfrm>
        </p:spPr>
        <p:txBody>
          <a:bodyPr anchor="b"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365760" y="5394960"/>
            <a:ext cx="1280160" cy="0"/>
          </a:xfrm>
          <a:prstGeom prst="line">
            <a:avLst/>
          </a:prstGeom>
          <a:ln w="19050" cap="flat">
            <a:solidFill>
              <a:srgbClr val="FFC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9" y="5577840"/>
            <a:ext cx="4023361" cy="594357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[Month 00, 0000]</a:t>
            </a:r>
            <a:br>
              <a:rPr lang="en-US" dirty="0"/>
            </a:br>
            <a:r>
              <a:rPr lang="en-US" dirty="0"/>
              <a:t>[Presenter Name]</a:t>
            </a:r>
            <a:br>
              <a:rPr lang="en-US" dirty="0"/>
            </a:br>
            <a:r>
              <a:rPr lang="en-US" dirty="0"/>
              <a:t>[Presenter Title]</a:t>
            </a:r>
          </a:p>
        </p:txBody>
      </p:sp>
      <p:sp>
        <p:nvSpPr>
          <p:cNvPr id="4" name="Background">
            <a:extLst>
              <a:ext uri="{FF2B5EF4-FFF2-40B4-BE49-F238E27FC236}">
                <a16:creationId xmlns:a16="http://schemas.microsoft.com/office/drawing/2014/main" id="{31D0059C-D109-154B-9A0F-5AADEDCA264F}"/>
              </a:ext>
            </a:extLst>
          </p:cNvPr>
          <p:cNvSpPr/>
          <p:nvPr/>
        </p:nvSpPr>
        <p:spPr bwMode="hidden">
          <a:xfrm>
            <a:off x="0" y="0"/>
            <a:ext cx="9144000" cy="3977639"/>
          </a:xfrm>
          <a:prstGeom prst="rect">
            <a:avLst/>
          </a:prstGeom>
          <a:solidFill>
            <a:srgbClr val="FFF7E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350"/>
          </a:p>
        </p:txBody>
      </p:sp>
      <p:pic>
        <p:nvPicPr>
          <p:cNvPr id="7" name="Wells Fargo" descr="Wells Fargo">
            <a:extLst>
              <a:ext uri="{FF2B5EF4-FFF2-40B4-BE49-F238E27FC236}">
                <a16:creationId xmlns:a16="http://schemas.microsoft.com/office/drawing/2014/main" id="{967B39BB-CE83-594E-A5D5-2233EAE08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8" y="457200"/>
            <a:ext cx="914400" cy="914400"/>
          </a:xfrm>
          <a:prstGeom prst="rect">
            <a:avLst/>
          </a:prstGeom>
        </p:spPr>
      </p:pic>
      <p:pic>
        <p:nvPicPr>
          <p:cNvPr id="5" name="Stagecoach">
            <a:extLst>
              <a:ext uri="{FF2B5EF4-FFF2-40B4-BE49-F238E27FC236}">
                <a16:creationId xmlns:a16="http://schemas.microsoft.com/office/drawing/2014/main" id="{2B4A41CF-69FE-814B-B7AA-8E3333F986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6"/>
          <a:stretch/>
        </p:blipFill>
        <p:spPr bwMode="auto">
          <a:xfrm>
            <a:off x="0" y="1754506"/>
            <a:ext cx="886968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8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665BEEFC-B89E-9C41-8260-1542F0B43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4591C-EA22-4FCD-8344-4FA4BBB0B2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78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ells Fargo" descr="Wells Fargo">
            <a:extLst>
              <a:ext uri="{FF2B5EF4-FFF2-40B4-BE49-F238E27FC236}">
                <a16:creationId xmlns:a16="http://schemas.microsoft.com/office/drawing/2014/main" id="{0DE7FB8E-1AD3-5B42-BE1D-61941DA7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" y="457200"/>
            <a:ext cx="914400" cy="914400"/>
          </a:xfrm>
          <a:prstGeom prst="rect">
            <a:avLst/>
          </a:prstGeom>
        </p:spPr>
      </p:pic>
      <p:sp>
        <p:nvSpPr>
          <p:cNvPr id="6" name="Thank You">
            <a:extLst>
              <a:ext uri="{FF2B5EF4-FFF2-40B4-BE49-F238E27FC236}">
                <a16:creationId xmlns:a16="http://schemas.microsoft.com/office/drawing/2014/main" id="{D5C8B33B-B32E-0C4D-947A-87A5447D23F3}"/>
              </a:ext>
            </a:extLst>
          </p:cNvPr>
          <p:cNvSpPr txBox="1">
            <a:spLocks/>
          </p:cNvSpPr>
          <p:nvPr/>
        </p:nvSpPr>
        <p:spPr>
          <a:xfrm>
            <a:off x="365759" y="1600201"/>
            <a:ext cx="8413115" cy="16001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Thank you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580231D-7943-F647-B67D-262940DDD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341846"/>
            <a:ext cx="2560320" cy="1830355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  <a:lvl2pPr marL="0" indent="0">
              <a:spcBef>
                <a:spcPts val="0"/>
              </a:spcBef>
              <a:buFontTx/>
              <a:buNone/>
              <a:defRPr sz="1000"/>
            </a:lvl2pPr>
            <a:lvl3pPr marL="0" indent="0">
              <a:spcBef>
                <a:spcPts val="0"/>
              </a:spcBef>
              <a:buFontTx/>
              <a:buNone/>
              <a:defRPr sz="1000"/>
            </a:lvl3pPr>
            <a:lvl4pPr marL="0" indent="0">
              <a:spcBef>
                <a:spcPts val="0"/>
              </a:spcBef>
              <a:buFontTx/>
              <a:buNone/>
              <a:defRPr sz="1000"/>
            </a:lvl4pPr>
            <a:lvl5pPr marL="0" indent="0">
              <a:spcBef>
                <a:spcPts val="0"/>
              </a:spcBef>
              <a:buFontTx/>
              <a:buNone/>
              <a:defRPr sz="1000"/>
            </a:lvl5pPr>
            <a:lvl6pPr marL="0" indent="0">
              <a:spcBef>
                <a:spcPts val="0"/>
              </a:spcBef>
              <a:buFontTx/>
              <a:buNone/>
              <a:defRPr sz="1000"/>
            </a:lvl6pPr>
            <a:lvl7pPr marL="0" indent="0">
              <a:spcBef>
                <a:spcPts val="0"/>
              </a:spcBef>
              <a:buFontTx/>
              <a:buNone/>
              <a:defRPr sz="1000"/>
            </a:lvl7pPr>
            <a:lvl8pPr marL="0" indent="0">
              <a:spcBef>
                <a:spcPts val="0"/>
              </a:spcBef>
              <a:buFontTx/>
              <a:buNone/>
              <a:defRPr sz="1000"/>
            </a:lvl8pPr>
            <a:lvl9pPr marL="0" indent="0">
              <a:spcBef>
                <a:spcPts val="0"/>
              </a:spcBef>
              <a:buFontTx/>
              <a:buNone/>
              <a:defRPr sz="1000"/>
            </a:lvl9pPr>
          </a:lstStyle>
          <a:p>
            <a:pPr lvl="0"/>
            <a:r>
              <a:rPr lang="en-US" dirty="0"/>
              <a:t>[Optional contact information]</a:t>
            </a:r>
          </a:p>
        </p:txBody>
      </p:sp>
    </p:spTree>
    <p:extLst>
      <p:ext uri="{BB962C8B-B14F-4D97-AF65-F5344CB8AC3E}">
        <p14:creationId xmlns:p14="http://schemas.microsoft.com/office/powerpoint/2010/main" val="164753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365760" y="1600200"/>
            <a:ext cx="4023360" cy="0"/>
          </a:xfrm>
          <a:prstGeom prst="line">
            <a:avLst/>
          </a:prstGeom>
          <a:ln w="19050" cap="flat">
            <a:solidFill>
              <a:srgbClr val="FFC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828800"/>
            <a:ext cx="4023360" cy="4340224"/>
          </a:xfrm>
        </p:spPr>
        <p:txBody>
          <a:bodyPr numCol="1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7941C5E-69DA-4A4E-99CB-9F761C379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11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365760" y="1600200"/>
            <a:ext cx="4023360" cy="0"/>
          </a:xfrm>
          <a:prstGeom prst="line">
            <a:avLst/>
          </a:prstGeom>
          <a:ln w="19050" cap="flat">
            <a:solidFill>
              <a:srgbClr val="FFC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Line">
            <a:extLst>
              <a:ext uri="{FF2B5EF4-FFF2-40B4-BE49-F238E27FC236}">
                <a16:creationId xmlns:a16="http://schemas.microsoft.com/office/drawing/2014/main" id="{827E2BA7-0F08-6A47-9026-1A567427BC27}"/>
              </a:ext>
            </a:extLst>
          </p:cNvPr>
          <p:cNvCxnSpPr>
            <a:cxnSpLocks/>
          </p:cNvCxnSpPr>
          <p:nvPr/>
        </p:nvCxnSpPr>
        <p:spPr bwMode="hidden">
          <a:xfrm>
            <a:off x="4754880" y="1600200"/>
            <a:ext cx="4023360" cy="0"/>
          </a:xfrm>
          <a:prstGeom prst="line">
            <a:avLst/>
          </a:prstGeom>
          <a:ln w="19050" cap="flat">
            <a:solidFill>
              <a:srgbClr val="FFC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59" y="1828802"/>
            <a:ext cx="8413115" cy="4340224"/>
          </a:xfrm>
        </p:spPr>
        <p:txBody>
          <a:bodyPr numCol="2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07DB0427-6005-7646-A1DA-069FBA064B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02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125" y="1600201"/>
            <a:ext cx="8412480" cy="45688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600201"/>
            <a:ext cx="5486400" cy="4568825"/>
          </a:xfrm>
        </p:spPr>
        <p:txBody>
          <a:bodyPr>
            <a:noAutofit/>
          </a:bodyPr>
          <a:lstStyle>
            <a:lvl1pPr marL="274320" indent="-274320">
              <a:lnSpc>
                <a:spcPct val="100000"/>
              </a:lnSpc>
              <a:buFont typeface="Wells Fargo Sans Display" panose="020B0503020203020204" pitchFamily="34" charset="0"/>
              <a:buChar char="•"/>
              <a:defRPr sz="2400">
                <a:latin typeface="+mj-lt"/>
              </a:defRPr>
            </a:lvl1pPr>
            <a:lvl2pPr marL="5486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2pPr>
            <a:lvl3pPr marL="8229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3pPr>
            <a:lvl4pPr marL="10972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4pPr>
            <a:lvl5pPr marL="137160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5pPr>
            <a:lvl6pPr marL="164592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6pPr>
            <a:lvl7pPr marL="19202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7pPr>
            <a:lvl8pPr marL="21945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8pPr>
            <a:lvl9pPr marL="24688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02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5A6DEEE1-C08A-1E44-BEC5-E09044562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600200"/>
            <a:ext cx="40233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4880" y="1600200"/>
            <a:ext cx="40233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9BFDC9A-8BFC-8946-84F2-2786226F4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D8B063-24F1-423F-AA98-4681D8D118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59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1" y="1600200"/>
            <a:ext cx="256032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91840" y="1600200"/>
            <a:ext cx="256032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AE1199F-835A-AB49-B657-252EF2C5A8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17921" y="1600200"/>
            <a:ext cx="2560954" cy="4572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7759C7B-BF36-F44D-BEAC-32033DC69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67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1" y="1600200"/>
            <a:ext cx="256032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91840" y="1600200"/>
            <a:ext cx="548639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D805AD4-73CF-FE45-8F86-233D14A0C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19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1EF5521F-5C5A-4C48-8B35-7AA5E060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10058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[Slide title]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48CBF009-1B9F-4150-8EC1-2D97F9BB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600200"/>
            <a:ext cx="8412480" cy="4572000"/>
          </a:xfrm>
          <a:prstGeom prst="rect">
            <a:avLst/>
          </a:prstGeom>
        </p:spPr>
        <p:txBody>
          <a:bodyPr vert="horz" lIns="0" tIns="0" rIns="0" bIns="0" spcCol="36576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3B92F20D-48D7-2E43-BCAC-BA410B21D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2480" y="6400800"/>
            <a:ext cx="36576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605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u="none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Wells Fargo Sans" panose="020B0503020203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30">
          <p15:clr>
            <a:srgbClr val="F26B43"/>
          </p15:clr>
        </p15:guide>
        <p15:guide id="3" pos="5530">
          <p15:clr>
            <a:srgbClr val="F26B43"/>
          </p15:clr>
        </p15:guide>
        <p15:guide id="4" orient="horz" pos="1008">
          <p15:clr>
            <a:srgbClr val="F26B43"/>
          </p15:clr>
        </p15:guide>
        <p15:guide id="5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apers.ssrn.com/sol3/papers.cfm?abstract_id=3373730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cid:image004.jpg@01D51621.4E9E32A0" TargetMode="External"/><Relationship Id="rId7" Type="http://schemas.openxmlformats.org/officeDocument/2006/relationships/hyperlink" Target="https://camo.githubusercontent.com/4f65b60f739efd3903413e9de8aea1cf60633dc2/68747470733a2f2f6d656469612e67697068792e636f6d2f6d656469612f336f467a6d684a65646f6b575145476959302f67697068792e676966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cid:image005.png@01D51621.4E9E32A0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667000"/>
            <a:ext cx="5105400" cy="1005840"/>
          </a:xfrm>
        </p:spPr>
        <p:txBody>
          <a:bodyPr/>
          <a:lstStyle/>
          <a:p>
            <a:r>
              <a:rPr lang="en-US" sz="2800" dirty="0" smtClean="0"/>
              <a:t>Generative Adversarial Nets (GAN)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66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 smtClean="0"/>
              <a:t>Application on Image Data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1520" y="747346"/>
            <a:ext cx="8412480" cy="5486400"/>
          </a:xfrm>
        </p:spPr>
        <p:txBody>
          <a:bodyPr>
            <a:normAutofit/>
          </a:bodyPr>
          <a:lstStyle/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r>
              <a:rPr lang="en-US" sz="1400" dirty="0"/>
              <a:t>Cycle GAN</a:t>
            </a:r>
            <a:r>
              <a:rPr lang="en-US" sz="1400" dirty="0" smtClean="0"/>
              <a:t>: transform </a:t>
            </a:r>
            <a:r>
              <a:rPr lang="en-US" sz="1400" dirty="0"/>
              <a:t>pictures between zebras and </a:t>
            </a:r>
            <a:r>
              <a:rPr lang="en-US" sz="1400" dirty="0" smtClean="0"/>
              <a:t>horses, and changing of seasons.</a:t>
            </a:r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8804" y="859884"/>
            <a:ext cx="33464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dirty="0"/>
          </a:p>
          <a:p>
            <a:pPr marL="285750" lvl="1" indent="-285750" algn="just"/>
            <a:endParaRPr lang="en-US" sz="1600" dirty="0"/>
          </a:p>
          <a:p>
            <a:pPr marL="285750" lvl="1" indent="-285750" algn="just"/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0" y="1504950"/>
            <a:ext cx="896883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7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 smtClean="0"/>
              <a:t>GAN Framework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5760" y="1066800"/>
                <a:ext cx="5425440" cy="5334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GAN training is a </a:t>
                </a:r>
                <a:r>
                  <a:rPr lang="en-US" dirty="0" err="1"/>
                  <a:t>minmax</a:t>
                </a:r>
                <a:r>
                  <a:rPr lang="en-US" dirty="0"/>
                  <a:t> game on a cost function between generator (G) and discriminator (D</a:t>
                </a:r>
                <a:r>
                  <a:rPr lang="en-US" dirty="0" smtClean="0"/>
                  <a:t>) where </a:t>
                </a:r>
                <a:r>
                  <a:rPr lang="en-US" dirty="0"/>
                  <a:t>both G and D are </a:t>
                </a:r>
                <a:r>
                  <a:rPr lang="en-US" dirty="0" smtClean="0"/>
                  <a:t>neutral </a:t>
                </a:r>
                <a:r>
                  <a:rPr lang="en-US" dirty="0"/>
                  <a:t>network models. 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func>
                            </m:e>
                          </m:func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], 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lvl="2"/>
                <a:r>
                  <a:rPr lang="en-US" dirty="0"/>
                  <a:t>Both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are trained simultaneously,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receives either generated sample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or real data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</a:t>
                </a:r>
                <a:r>
                  <a:rPr lang="en-US" b="1" dirty="0"/>
                  <a:t> </a:t>
                </a:r>
                <a:r>
                  <a:rPr lang="en-US" dirty="0"/>
                  <a:t>trained to distinguish them by maximizing the cost function. </a:t>
                </a:r>
                <a:endParaRPr lang="en-US" dirty="0" smtClean="0"/>
              </a:p>
              <a:p>
                <a:pPr lvl="2"/>
                <a:r>
                  <a:rPr lang="en-US" dirty="0"/>
                  <a:t>While,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trained to generate more and more realistic samples by minimizing the cost function. 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The </a:t>
                </a:r>
                <a:r>
                  <a:rPr lang="en-US" dirty="0"/>
                  <a:t>training stops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achieve the Nash equilibrium, where none of them can be further </a:t>
                </a:r>
                <a:r>
                  <a:rPr lang="en-US" dirty="0" smtClean="0"/>
                  <a:t>improved </a:t>
                </a:r>
                <a:r>
                  <a:rPr lang="en-US" dirty="0"/>
                  <a:t>through training. 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760" y="1066800"/>
                <a:ext cx="5425440" cy="5334000"/>
              </a:xfrm>
              <a:blipFill>
                <a:blip r:embed="rId2"/>
                <a:stretch>
                  <a:fillRect l="-2247" t="-114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952" y="678654"/>
            <a:ext cx="2667000" cy="568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77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 smtClean="0"/>
              <a:t>GAN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66800"/>
            <a:ext cx="841248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Issues with GAN:</a:t>
            </a:r>
          </a:p>
          <a:p>
            <a:pPr lvl="2"/>
            <a:r>
              <a:rPr lang="en-US" dirty="0"/>
              <a:t>mode collapse issue </a:t>
            </a:r>
            <a:r>
              <a:rPr lang="en-US" dirty="0" smtClean="0"/>
              <a:t>: the generator collapses </a:t>
            </a:r>
            <a:r>
              <a:rPr lang="en-US" dirty="0"/>
              <a:t>to a parameter setting where it always generates a small range of </a:t>
            </a:r>
            <a:r>
              <a:rPr lang="en-US" dirty="0" smtClean="0"/>
              <a:t>outputs</a:t>
            </a:r>
          </a:p>
          <a:p>
            <a:pPr lvl="2"/>
            <a:r>
              <a:rPr lang="en-US" dirty="0" smtClean="0"/>
              <a:t>Diminished gradient issue: </a:t>
            </a:r>
            <a:r>
              <a:rPr lang="en-US" dirty="0"/>
              <a:t>discriminator gets too successful that the generator gradients vanish and the generator learns </a:t>
            </a:r>
            <a:r>
              <a:rPr lang="en-US" dirty="0" smtClean="0"/>
              <a:t>nothing. 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marL="171450" lvl="1">
              <a:spcBef>
                <a:spcPts val="1200"/>
              </a:spcBef>
              <a:buFont typeface="Wells Fargo Sans" panose="020B0503020203020204" pitchFamily="34" charset="0"/>
              <a:buChar char="•"/>
            </a:pPr>
            <a:r>
              <a:rPr lang="en-US" dirty="0" smtClean="0"/>
              <a:t>Solution </a:t>
            </a:r>
          </a:p>
          <a:p>
            <a:pPr lvl="2"/>
            <a:r>
              <a:rPr lang="en-US" dirty="0"/>
              <a:t>WGAN (Wasserstein GAN)--a new cost function using Wasserstein </a:t>
            </a:r>
            <a:r>
              <a:rPr lang="en-US" dirty="0" smtClean="0"/>
              <a:t>distance</a:t>
            </a:r>
            <a:endParaRPr lang="en-US" dirty="0"/>
          </a:p>
          <a:p>
            <a:pPr lvl="2"/>
            <a:r>
              <a:rPr lang="en-US" dirty="0"/>
              <a:t>DRAGAN--a gradient penalty directly to 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199"/>
            <a:ext cx="2971800" cy="2043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585004"/>
            <a:ext cx="3276600" cy="22021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5814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GAN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1540" y="3473446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WGAN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267200" y="3473445"/>
            <a:ext cx="304800" cy="276999"/>
          </a:xfrm>
          <a:prstGeom prst="rightArrow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27986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 smtClean="0"/>
              <a:t>Conditional GAN (CGAN)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5125" y="990601"/>
                <a:ext cx="8412480" cy="5178426"/>
              </a:xfrm>
            </p:spPr>
            <p:txBody>
              <a:bodyPr/>
              <a:lstStyle/>
              <a:p>
                <a:r>
                  <a:rPr lang="en-US" dirty="0" smtClean="0"/>
                  <a:t>CGAN enables </a:t>
                </a:r>
                <a:r>
                  <a:rPr lang="en-US" dirty="0"/>
                  <a:t>GAN to generate specific samples given the </a:t>
                </a:r>
                <a:r>
                  <a:rPr lang="en-US" dirty="0" smtClean="0"/>
                  <a:t>conditions, where </a:t>
                </a:r>
                <a:r>
                  <a:rPr lang="en-US" dirty="0"/>
                  <a:t>t</a:t>
                </a:r>
                <a:r>
                  <a:rPr lang="en-US" dirty="0" smtClean="0"/>
                  <a:t>he </a:t>
                </a:r>
                <a:r>
                  <a:rPr lang="en-US" dirty="0"/>
                  <a:t>same auxiliary condition, usually denoted by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 smtClean="0"/>
                  <a:t>, </a:t>
                </a:r>
                <a:r>
                  <a:rPr lang="en-US" dirty="0" smtClean="0"/>
                  <a:t> </a:t>
                </a:r>
                <a:r>
                  <a:rPr lang="en-US" dirty="0"/>
                  <a:t>are applied to both generator and discriminator as additional input </a:t>
                </a:r>
                <a:r>
                  <a:rPr lang="en-US" dirty="0" smtClean="0"/>
                  <a:t>layers</a:t>
                </a:r>
              </a:p>
              <a:p>
                <a:r>
                  <a:rPr lang="en-US" dirty="0" smtClean="0"/>
                  <a:t>The Cost function of CGAN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func>
                            </m:e>
                          </m:func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] 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Condition for CGAN can be categorical or continuous</a:t>
                </a:r>
              </a:p>
              <a:p>
                <a:pPr lvl="1"/>
                <a:r>
                  <a:rPr lang="en-US" dirty="0" smtClean="0"/>
                  <a:t>For image generating, categorical conditions like image categories are common.</a:t>
                </a:r>
              </a:p>
              <a:p>
                <a:pPr lvl="1"/>
                <a:r>
                  <a:rPr lang="en-US" dirty="0" smtClean="0"/>
                  <a:t>For time series generating,  continuous conditions based on the past information are more common for future prediction generation.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125" y="990601"/>
                <a:ext cx="8412480" cy="5178426"/>
              </a:xfrm>
              <a:blipFill>
                <a:blip r:embed="rId2"/>
                <a:stretch>
                  <a:fillRect l="-1594" t="-1531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114800"/>
            <a:ext cx="4269177" cy="2130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4600" y="3883027"/>
            <a:ext cx="571270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200" dirty="0"/>
              <a:t>Generated MNIST digits, each row conditioned on one </a:t>
            </a:r>
            <a:r>
              <a:rPr lang="en-US" sz="1200" dirty="0" smtClean="0"/>
              <a:t>label (0,1,..., 9)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849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Rationale of GAN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5125" y="1143001"/>
                <a:ext cx="8412480" cy="50260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Considering simulating single random variable X from uniform distributed random noise U(0,1).</a:t>
                </a:r>
              </a:p>
              <a:p>
                <a:r>
                  <a:rPr lang="en-US" dirty="0" smtClean="0"/>
                  <a:t>According to </a:t>
                </a:r>
                <a:r>
                  <a:rPr lang="en-US" dirty="0"/>
                  <a:t>Inverse transform </a:t>
                </a:r>
                <a:r>
                  <a:rPr lang="en-US" dirty="0" smtClean="0"/>
                  <a:t>sampling,  simulate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∼</m:t>
                    </m:r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</m:oMath>
                </a14:m>
                <a:r>
                  <a:rPr lang="en-US" b="0" dirty="0" smtClean="0"/>
                  <a:t>.</a:t>
                </a:r>
              </a:p>
              <a:p>
                <a:r>
                  <a:rPr lang="en-US" dirty="0" smtClean="0"/>
                  <a:t>GAN generator is building nonlinear mapping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 smtClean="0"/>
                  <a:t>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/>
                  <a:t>, given one dimensional random noise.</a:t>
                </a:r>
              </a:p>
              <a:p>
                <a:r>
                  <a:rPr lang="en-US" dirty="0" smtClean="0"/>
                  <a:t>Single layer of NN with </a:t>
                </a:r>
                <a:r>
                  <a:rPr lang="en-US" dirty="0" err="1" smtClean="0"/>
                  <a:t>Relu</a:t>
                </a:r>
                <a:r>
                  <a:rPr lang="en-US" dirty="0" smtClean="0"/>
                  <a:t> activation is “actually” piecewise linear spline.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nary>
                      <m:r>
                        <a:rPr lang="pt-BR" sz="1400" i="1">
                          <a:latin typeface="Cambria Math" panose="02040503050406030204" pitchFamily="18" charset="0"/>
                        </a:rPr>
                        <m:t>    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pt-BR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  <a:p>
                <a:pPr lvl="1"/>
                <a:r>
                  <a:rPr lang="en-US" i="1" dirty="0" err="1" smtClean="0"/>
                  <a:t>B</a:t>
                </a:r>
                <a:r>
                  <a:rPr lang="en-US" i="1" baseline="-25000" dirty="0" err="1" smtClean="0"/>
                  <a:t>j</a:t>
                </a:r>
                <a:r>
                  <a:rPr lang="en-US" dirty="0"/>
                  <a:t>(.) with simple hinge functions are called </a:t>
                </a:r>
                <a:r>
                  <a:rPr lang="en-US" dirty="0" err="1"/>
                  <a:t>ReLU</a:t>
                </a:r>
                <a:r>
                  <a:rPr lang="en-US" dirty="0"/>
                  <a:t> (Rectifier Linear Units), </a:t>
                </a:r>
                <a:r>
                  <a:rPr lang="en-US" i="1" dirty="0"/>
                  <a:t>max</a:t>
                </a:r>
                <a:r>
                  <a:rPr lang="en-US" dirty="0"/>
                  <a:t>(0,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i="1" dirty="0" smtClean="0"/>
                  <a:t>-c</a:t>
                </a:r>
                <a:r>
                  <a:rPr lang="en-US" i="1" baseline="-25000" dirty="0" smtClean="0"/>
                  <a:t>j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"knot locations" are called “bias weights</a:t>
                </a:r>
                <a:r>
                  <a:rPr lang="en-US" dirty="0" smtClean="0"/>
                  <a:t>”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125" y="1143001"/>
                <a:ext cx="8412480" cy="5026026"/>
              </a:xfrm>
              <a:blipFill>
                <a:blip r:embed="rId2"/>
                <a:stretch>
                  <a:fillRect l="-1594" t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7200" y="4443498"/>
                <a:ext cx="4037965" cy="13313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Unlike spline approach,</a:t>
                </a:r>
              </a:p>
              <a:p>
                <a:pPr marL="342900" lvl="1" indent="-171450" defTabSz="685800">
                  <a:spcBef>
                    <a:spcPts val="300"/>
                  </a:spcBef>
                  <a:buFont typeface="Wells Fargo Sans" panose="020B0503020203020204" pitchFamily="34" charset="0"/>
                  <a:buChar char="–"/>
                </a:pPr>
                <a:r>
                  <a:rPr lang="en-US" sz="1600" dirty="0"/>
                  <a:t>Knot locations are optimized simultaneously among all input variables</a:t>
                </a:r>
              </a:p>
              <a:p>
                <a:pPr marL="342900" lvl="1" indent="-171450" defTabSz="685800">
                  <a:spcBef>
                    <a:spcPts val="300"/>
                  </a:spcBef>
                  <a:buFont typeface="Wells Fargo Sans" panose="020B0503020203020204" pitchFamily="34" charset="0"/>
                  <a:buChar char="–"/>
                </a:pPr>
                <a:r>
                  <a:rPr lang="en-US" sz="1600" dirty="0"/>
                  <a:t>the knot location is optimized on scaled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dirty="0" smtClean="0"/>
                  <a:t>, </a:t>
                </a:r>
                <a:r>
                  <a:rPr lang="en-US" sz="1600" dirty="0"/>
                  <a:t>the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dirty="0" smtClean="0"/>
                  <a:t>), </a:t>
                </a:r>
                <a:r>
                  <a:rPr lang="en-US" sz="1600" dirty="0"/>
                  <a:t>instead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443498"/>
                <a:ext cx="4037965" cy="1331326"/>
              </a:xfrm>
              <a:prstGeom prst="rect">
                <a:avLst/>
              </a:prstGeom>
              <a:blipFill>
                <a:blip r:embed="rId3"/>
                <a:stretch>
                  <a:fillRect l="-2870" t="-5046" r="-1511" b="-6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165" y="4192974"/>
            <a:ext cx="3994785" cy="22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5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533400"/>
          </a:xfrm>
        </p:spPr>
        <p:txBody>
          <a:bodyPr/>
          <a:lstStyle/>
          <a:p>
            <a:r>
              <a:rPr lang="en-US" sz="2800" dirty="0"/>
              <a:t>Rationale of GAN </a:t>
            </a:r>
            <a:r>
              <a:rPr lang="en-US" sz="2800" dirty="0" smtClean="0"/>
              <a:t>(</a:t>
            </a:r>
            <a:r>
              <a:rPr lang="en-US" sz="2800" dirty="0" err="1" smtClean="0"/>
              <a:t>Cont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43000"/>
            <a:ext cx="841248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Let us simulate a N(0,1) distribution from uniform U(0,1) random noise with GAN</a:t>
            </a:r>
          </a:p>
          <a:p>
            <a:r>
              <a:rPr lang="en-US" dirty="0" smtClean="0"/>
              <a:t>In the </a:t>
            </a:r>
            <a:r>
              <a:rPr lang="en-US" dirty="0"/>
              <a:t>following plots, </a:t>
            </a:r>
            <a:r>
              <a:rPr lang="en-US" dirty="0" smtClean="0"/>
              <a:t> the blue line is </a:t>
            </a:r>
            <a:r>
              <a:rPr lang="en-US" dirty="0"/>
              <a:t>inverse CDF from U(0,1) (x-axis) to N(0, 1) (y-axis), </a:t>
            </a:r>
            <a:r>
              <a:rPr lang="en-US" dirty="0" smtClean="0"/>
              <a:t>and the green line is the </a:t>
            </a:r>
            <a:r>
              <a:rPr lang="en-US" dirty="0"/>
              <a:t>spline approximation trained by GAN. </a:t>
            </a:r>
            <a:endParaRPr lang="en-US" dirty="0" smtClean="0"/>
          </a:p>
          <a:p>
            <a:pPr lvl="1"/>
            <a:r>
              <a:rPr lang="en-US" dirty="0" smtClean="0"/>
              <a:t>Left :1-layer with 7 nodes with single dimensional noise</a:t>
            </a:r>
          </a:p>
          <a:p>
            <a:pPr lvl="1"/>
            <a:r>
              <a:rPr lang="en-US" dirty="0" smtClean="0"/>
              <a:t>Middle: 1-layer with 100 nodes </a:t>
            </a:r>
            <a:r>
              <a:rPr lang="en-US" dirty="0"/>
              <a:t>with single </a:t>
            </a:r>
            <a:r>
              <a:rPr lang="en-US" dirty="0" smtClean="0"/>
              <a:t>dimensional noise</a:t>
            </a:r>
          </a:p>
          <a:p>
            <a:pPr lvl="1"/>
            <a:r>
              <a:rPr lang="en-US" dirty="0" smtClean="0"/>
              <a:t>Right: 2-layer with 100*100 nodes with </a:t>
            </a:r>
            <a:r>
              <a:rPr lang="en-US" dirty="0"/>
              <a:t>single </a:t>
            </a:r>
            <a:r>
              <a:rPr lang="en-US" dirty="0" smtClean="0"/>
              <a:t>dimensional </a:t>
            </a:r>
            <a:r>
              <a:rPr lang="en-US" dirty="0"/>
              <a:t>noise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 smtClean="0"/>
              <a:t>Note that: some nodes are collapses together.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:\Users\U416230\Desktop\GAN learning 3 spline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352800"/>
            <a:ext cx="26828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U416230\Desktop\GAN learning 3 splines_ bett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86" y="3352800"/>
            <a:ext cx="2499995" cy="190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195" y="3352166"/>
            <a:ext cx="2534285" cy="190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4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533400"/>
          </a:xfrm>
        </p:spPr>
        <p:txBody>
          <a:bodyPr/>
          <a:lstStyle/>
          <a:p>
            <a:r>
              <a:rPr lang="en-US" sz="2800" dirty="0"/>
              <a:t>Rationale of GAN </a:t>
            </a:r>
            <a:r>
              <a:rPr lang="en-US" sz="2800" dirty="0" smtClean="0"/>
              <a:t>(</a:t>
            </a:r>
            <a:r>
              <a:rPr lang="en-US" sz="2800" dirty="0" err="1" smtClean="0"/>
              <a:t>Cont</a:t>
            </a:r>
            <a:r>
              <a:rPr lang="en-US" sz="2800" dirty="0" smtClean="0"/>
              <a:t>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550" y="1143000"/>
                <a:ext cx="8412480" cy="5105400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sourced from multiple random </a:t>
                </a:r>
                <a:r>
                  <a:rPr lang="en-US" dirty="0" smtClean="0"/>
                  <a:t>variables:  </a:t>
                </a:r>
                <a:r>
                  <a:rPr lang="en-US" dirty="0"/>
                  <a:t>1-layer with 100 nodes with 3 input </a:t>
                </a:r>
                <a:r>
                  <a:rPr lang="en-US" dirty="0" smtClean="0"/>
                  <a:t>variables.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For multivariate simulation from multi-dimensional random noise, more complicated nonlinear mapping is established by GAN.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550" y="1143000"/>
                <a:ext cx="8412480" cy="5105400"/>
              </a:xfrm>
              <a:blipFill>
                <a:blip r:embed="rId2"/>
                <a:stretch>
                  <a:fillRect l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2965450" cy="204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2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study I:</a:t>
            </a:r>
            <a:br>
              <a:rPr lang="en-US" dirty="0"/>
            </a:br>
            <a:r>
              <a:rPr lang="en-US" dirty="0"/>
              <a:t>Gaussian Mixture Model with </a:t>
            </a:r>
            <a:r>
              <a:rPr lang="en-US" dirty="0" smtClean="0"/>
              <a:t>categorical or continuous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Gaussian </a:t>
            </a:r>
            <a:r>
              <a:rPr lang="en-US" dirty="0"/>
              <a:t>Mixture Model with nominal categorical conditions</a:t>
            </a:r>
            <a:endParaRPr lang="en-US" dirty="0" smtClean="0"/>
          </a:p>
          <a:p>
            <a:pPr lvl="1"/>
            <a:r>
              <a:rPr lang="en-US" sz="1400" dirty="0" smtClean="0"/>
              <a:t>Four </a:t>
            </a:r>
            <a:r>
              <a:rPr lang="en-US" sz="1400" dirty="0"/>
              <a:t>clusters of 2-dimensional Gaussian distributions </a:t>
            </a:r>
            <a:r>
              <a:rPr lang="en-US" sz="1400" dirty="0" smtClean="0"/>
              <a:t>with </a:t>
            </a:r>
            <a:r>
              <a:rPr lang="en-US" sz="1400" dirty="0"/>
              <a:t>various means and </a:t>
            </a:r>
            <a:r>
              <a:rPr lang="en-US" sz="1400" dirty="0" smtClean="0"/>
              <a:t>variance</a:t>
            </a:r>
            <a:endParaRPr lang="en-US" sz="14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Gaussian Mixture Model with Continuous Conditions</a:t>
            </a:r>
          </a:p>
          <a:p>
            <a:pPr lvl="1"/>
            <a:r>
              <a:rPr lang="en-US" sz="1400" dirty="0" smtClean="0"/>
              <a:t>Mean: along </a:t>
            </a:r>
            <a:r>
              <a:rPr lang="en-US" sz="1400" dirty="0"/>
              <a:t>the circle with center at (0, 0) and radius = 2</a:t>
            </a:r>
            <a:r>
              <a:rPr lang="en-US" sz="1400" dirty="0" smtClean="0"/>
              <a:t>.</a:t>
            </a:r>
          </a:p>
          <a:p>
            <a:pPr lvl="1"/>
            <a:r>
              <a:rPr lang="en-US" sz="1400" dirty="0" smtClean="0"/>
              <a:t>Variance:  </a:t>
            </a:r>
            <a:r>
              <a:rPr lang="en-US" sz="1400" dirty="0"/>
              <a:t>linearly </a:t>
            </a:r>
            <a:r>
              <a:rPr lang="en-US" sz="1400" dirty="0" smtClean="0"/>
              <a:t>increase </a:t>
            </a:r>
            <a:r>
              <a:rPr lang="en-US" sz="1400" dirty="0"/>
              <a:t>along the circle in an anticlockwise direction. </a:t>
            </a:r>
            <a:endParaRPr lang="en-US" sz="1400" dirty="0" smtClean="0"/>
          </a:p>
          <a:p>
            <a:pPr lvl="1"/>
            <a:r>
              <a:rPr lang="en-US" sz="1400" dirty="0" smtClean="0"/>
              <a:t> Final data: Gaussian distributions </a:t>
            </a:r>
            <a:r>
              <a:rPr lang="en-US" sz="1400" dirty="0"/>
              <a:t>with </a:t>
            </a:r>
            <a:r>
              <a:rPr lang="en-US" sz="1400" dirty="0" smtClean="0"/>
              <a:t>condition on means and the corresponding variances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36315"/>
            <a:ext cx="3295650" cy="233108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3752850"/>
            <a:ext cx="339852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0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study I:</a:t>
            </a:r>
            <a:br>
              <a:rPr lang="en-US" dirty="0"/>
            </a:br>
            <a:r>
              <a:rPr lang="en-US" dirty="0"/>
              <a:t>Gaussian Mixture Model with </a:t>
            </a:r>
            <a:r>
              <a:rPr lang="en-US" dirty="0" smtClean="0"/>
              <a:t>categorical or continuous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Interpolation</a:t>
            </a:r>
            <a:endParaRPr lang="en-US" sz="14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Extrapolation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81200"/>
            <a:ext cx="2846070" cy="217551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84"/>
          <a:stretch/>
        </p:blipFill>
        <p:spPr bwMode="auto">
          <a:xfrm>
            <a:off x="762000" y="4322787"/>
            <a:ext cx="2326640" cy="2062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2767160"/>
            <a:ext cx="3277870" cy="235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study II  CGAN with Conti. Conditions</a:t>
            </a:r>
            <a:br>
              <a:rPr lang="en-US" dirty="0" smtClean="0"/>
            </a:br>
            <a:r>
              <a:rPr lang="en-US" dirty="0" smtClean="0"/>
              <a:t>VAR time series with time varying volatilities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365760" y="1295400"/>
                <a:ext cx="8412480" cy="5457109"/>
              </a:xfrm>
            </p:spPr>
            <p:txBody>
              <a:bodyPr/>
              <a:lstStyle/>
              <a:p>
                <a:r>
                  <a:rPr lang="en-US" dirty="0" smtClean="0"/>
                  <a:t>Simulation model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400" dirty="0" smtClean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140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[0.8, 0.6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400" b="1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𝑠𝑢𝑚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1400" b="1" i="1">
                        <a:latin typeface="Cambria Math" panose="02040503050406030204" pitchFamily="18" charset="0"/>
                      </a:rPr>
                      <m:t>)∙ </m:t>
                    </m:r>
                    <m:d>
                      <m:dPr>
                        <m:begChr m:val="["/>
                        <m:endChr m:val="]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400" b="1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400" dirty="0"/>
                  <a:t>DF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r>
                  <a:rPr lang="en-US" dirty="0" smtClean="0"/>
                  <a:t>We take 10000 </a:t>
                </a:r>
                <a:r>
                  <a:rPr lang="en-US" dirty="0"/>
                  <a:t>1-time-lag </a:t>
                </a:r>
                <a:r>
                  <a:rPr lang="en-US" dirty="0" smtClean="0"/>
                  <a:t>sliding windows.  The condition is the past time-lag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/>
                  <a:t>We compare </a:t>
                </a:r>
                <a:r>
                  <a:rPr lang="en-US" dirty="0" smtClean="0"/>
                  <a:t>mean</a:t>
                </a:r>
                <a:r>
                  <a:rPr lang="en-US" dirty="0"/>
                  <a:t>, variance, skewness, and </a:t>
                </a:r>
                <a:r>
                  <a:rPr lang="en-US" dirty="0" smtClean="0"/>
                  <a:t>kurtosis between conditional </a:t>
                </a:r>
                <a:r>
                  <a:rPr lang="en-US" dirty="0"/>
                  <a:t>distributions by CGAN </a:t>
                </a:r>
                <a:r>
                  <a:rPr lang="en-US" dirty="0" smtClean="0"/>
                  <a:t>(y axis)and </a:t>
                </a:r>
                <a:r>
                  <a:rPr lang="en-US" dirty="0"/>
                  <a:t>the corresponding true conditional </a:t>
                </a:r>
                <a:r>
                  <a:rPr lang="en-US" dirty="0" smtClean="0"/>
                  <a:t>distributions (x axis) </a:t>
                </a:r>
                <a:r>
                  <a:rPr lang="en-US" dirty="0"/>
                  <a:t>given 500 random selected </a:t>
                </a:r>
                <a:r>
                  <a:rPr lang="en-US" dirty="0" smtClean="0"/>
                  <a:t>conditions.  Each conditional distribution has 10000 samples.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760" y="1295400"/>
                <a:ext cx="8412480" cy="5457109"/>
              </a:xfrm>
              <a:blipFill>
                <a:blip r:embed="rId2"/>
                <a:stretch>
                  <a:fillRect l="-1522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D8B063-24F1-423F-AA98-4681D8D118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810000"/>
            <a:ext cx="2895600" cy="259080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3810000"/>
            <a:ext cx="2895600" cy="2590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62200" y="6506289"/>
            <a:ext cx="17125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 smtClean="0"/>
              <a:t>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time series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559744" y="6506288"/>
            <a:ext cx="17125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 smtClean="0"/>
              <a:t>2</a:t>
            </a:r>
            <a:r>
              <a:rPr lang="en-US" sz="1600" baseline="30000" dirty="0" smtClean="0"/>
              <a:t>nd</a:t>
            </a:r>
            <a:r>
              <a:rPr lang="en-US" sz="1600" dirty="0" smtClean="0"/>
              <a:t> time series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526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Introduction of GAN </a:t>
            </a:r>
            <a:endParaRPr lang="en-US" sz="1800" dirty="0"/>
          </a:p>
          <a:p>
            <a:r>
              <a:rPr lang="en-US" sz="1800" dirty="0" smtClean="0"/>
              <a:t>Introduction of CGAN</a:t>
            </a:r>
          </a:p>
          <a:p>
            <a:r>
              <a:rPr lang="en-US" sz="1800" dirty="0" smtClean="0"/>
              <a:t>Rationale of how GAN works</a:t>
            </a:r>
          </a:p>
          <a:p>
            <a:r>
              <a:rPr lang="en-US" sz="1800" dirty="0" smtClean="0"/>
              <a:t>Simulation results </a:t>
            </a:r>
          </a:p>
          <a:p>
            <a:r>
              <a:rPr lang="en-US" sz="1800" dirty="0" err="1" smtClean="0"/>
              <a:t>VaR</a:t>
            </a:r>
            <a:r>
              <a:rPr lang="en-US" sz="1800" dirty="0" smtClean="0"/>
              <a:t> and ES application for market risk</a:t>
            </a:r>
          </a:p>
          <a:p>
            <a:r>
              <a:rPr lang="en-US" sz="1800" dirty="0" smtClean="0"/>
              <a:t>Macroeconomic time series simulation application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92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study II  CGAN with Categorical Condition</a:t>
            </a:r>
            <a:br>
              <a:rPr lang="en-US" dirty="0" smtClean="0"/>
            </a:br>
            <a:r>
              <a:rPr lang="en-US" dirty="0" smtClean="0"/>
              <a:t>VAR time series with time varying volatilities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D8B063-24F1-423F-AA98-4681D8D118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93607"/>
            <a:ext cx="3864343" cy="347662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124200"/>
            <a:ext cx="2880995" cy="2007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43000" y="1582102"/>
            <a:ext cx="3429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 smtClean="0"/>
              <a:t>Checking the correlation structure and volatility dynamics 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562600" y="2590800"/>
            <a:ext cx="3429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 smtClean="0"/>
              <a:t>Checking the Distribution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7643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</a:t>
            </a:r>
            <a:r>
              <a:rPr lang="en-US" dirty="0" smtClean="0"/>
              <a:t> and ES for equity </a:t>
            </a:r>
            <a:r>
              <a:rPr lang="en-US" smtClean="0"/>
              <a:t>1-day returns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5" y="914401"/>
            <a:ext cx="8412480" cy="5254626"/>
          </a:xfrm>
        </p:spPr>
        <p:txBody>
          <a:bodyPr>
            <a:normAutofit/>
          </a:bodyPr>
          <a:lstStyle/>
          <a:p>
            <a:r>
              <a:rPr lang="en-US" sz="1400" dirty="0"/>
              <a:t>E</a:t>
            </a:r>
            <a:r>
              <a:rPr lang="en-US" sz="1400" dirty="0" smtClean="0"/>
              <a:t>quity </a:t>
            </a:r>
            <a:r>
              <a:rPr lang="en-US" sz="1400" dirty="0"/>
              <a:t>spot </a:t>
            </a:r>
            <a:r>
              <a:rPr lang="en-US" sz="1400" dirty="0" smtClean="0"/>
              <a:t>prices for </a:t>
            </a:r>
            <a:r>
              <a:rPr lang="en-US" sz="1400" dirty="0"/>
              <a:t>WFC  and JPM  from 11/1/2007 to </a:t>
            </a:r>
            <a:r>
              <a:rPr lang="en-US" sz="1400" dirty="0" smtClean="0"/>
              <a:t>11/1/2011 </a:t>
            </a:r>
            <a:r>
              <a:rPr lang="en-US" sz="1400" dirty="0"/>
              <a:t>are downloaded</a:t>
            </a:r>
            <a:r>
              <a:rPr lang="en-US" sz="1400" dirty="0" smtClean="0"/>
              <a:t> </a:t>
            </a:r>
            <a:r>
              <a:rPr lang="en-US" sz="1400" dirty="0"/>
              <a:t>from yahoo </a:t>
            </a:r>
            <a:r>
              <a:rPr lang="en-US" sz="1400" dirty="0" smtClean="0"/>
              <a:t>finance. 1-day </a:t>
            </a:r>
            <a:r>
              <a:rPr lang="en-US" sz="1400" dirty="0"/>
              <a:t>absolute returns are calculated and used as training </a:t>
            </a:r>
            <a:r>
              <a:rPr lang="en-US" sz="1400" dirty="0" smtClean="0"/>
              <a:t>data.</a:t>
            </a:r>
          </a:p>
          <a:p>
            <a:r>
              <a:rPr lang="en-US" sz="1400" dirty="0"/>
              <a:t>S</a:t>
            </a:r>
            <a:r>
              <a:rPr lang="en-US" sz="1400" dirty="0" smtClean="0"/>
              <a:t>tressed (11/2007-11/2009) and </a:t>
            </a:r>
            <a:r>
              <a:rPr lang="en-US" sz="1400" dirty="0"/>
              <a:t>the normal </a:t>
            </a:r>
            <a:r>
              <a:rPr lang="en-US" sz="1400" dirty="0" smtClean="0"/>
              <a:t>periods (11/2009-11/2011) are separated by </a:t>
            </a:r>
            <a:r>
              <a:rPr lang="en-US" sz="1400" dirty="0"/>
              <a:t>using an indicator of periods as a categorical </a:t>
            </a:r>
            <a:r>
              <a:rPr lang="en-US" sz="1400" dirty="0" smtClean="0"/>
              <a:t>condition.</a:t>
            </a:r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T</a:t>
            </a:r>
            <a:r>
              <a:rPr lang="en-US" sz="1400" dirty="0" smtClean="0"/>
              <a:t>he </a:t>
            </a:r>
            <a:r>
              <a:rPr lang="en-US" sz="1400" dirty="0"/>
              <a:t>Historic Simulation method is one of the most popular methods used by major financial institutions. This method is usually based on a relatively small number of actual historical observations and may lead to </a:t>
            </a:r>
            <a:r>
              <a:rPr lang="en-US" sz="1400" dirty="0" smtClean="0"/>
              <a:t>jumpy and non-smooth tail distribution </a:t>
            </a:r>
            <a:r>
              <a:rPr lang="en-US" sz="1400" dirty="0"/>
              <a:t>and poor VaR and ES </a:t>
            </a:r>
            <a:r>
              <a:rPr lang="en-US" sz="1400" dirty="0" smtClean="0"/>
              <a:t>output.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438400"/>
            <a:ext cx="2484120" cy="1781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19" y="2819400"/>
            <a:ext cx="4118073" cy="13017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33400" y="24500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i="1" dirty="0" smtClean="0">
                <a:solidFill>
                  <a:srgbClr val="1F497D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solidFill>
                  <a:srgbClr val="1F497D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JPM: 1-day Return Time series</a:t>
            </a:r>
            <a:endParaRPr lang="en-US" sz="1200" i="1" dirty="0">
              <a:solidFill>
                <a:srgbClr val="1F497D"/>
              </a:solidFill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6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</a:t>
            </a:r>
            <a:r>
              <a:rPr lang="en-US" dirty="0" smtClean="0"/>
              <a:t> and ES for equity </a:t>
            </a:r>
            <a:r>
              <a:rPr lang="en-US" smtClean="0"/>
              <a:t>1-day returns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5" y="914401"/>
            <a:ext cx="8412480" cy="5254626"/>
          </a:xfrm>
        </p:spPr>
        <p:txBody>
          <a:bodyPr>
            <a:normAutofit/>
          </a:bodyPr>
          <a:lstStyle/>
          <a:p>
            <a:r>
              <a:rPr lang="en-US" sz="1400" dirty="0" smtClean="0"/>
              <a:t>We train an CGAN model.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We </a:t>
            </a:r>
            <a:r>
              <a:rPr lang="en-US" sz="1400" dirty="0"/>
              <a:t>use CGAN to learn the historical data for both the stressed and normal periods, and generate </a:t>
            </a:r>
            <a:r>
              <a:rPr lang="en-US" sz="1400" dirty="0" smtClean="0"/>
              <a:t>simulated sample </a:t>
            </a:r>
            <a:r>
              <a:rPr lang="en-US" sz="1400" dirty="0"/>
              <a:t>set with the sample size 50 times larger than the original one. </a:t>
            </a:r>
            <a:endParaRPr lang="en-US" sz="1400" dirty="0" smtClean="0"/>
          </a:p>
          <a:p>
            <a:r>
              <a:rPr lang="en-US" sz="1400" dirty="0" smtClean="0"/>
              <a:t>we </a:t>
            </a:r>
            <a:r>
              <a:rPr lang="en-US" sz="1400" dirty="0"/>
              <a:t>calculate the </a:t>
            </a:r>
            <a:r>
              <a:rPr lang="en-US" sz="1400" dirty="0" err="1"/>
              <a:t>VaR</a:t>
            </a:r>
            <a:r>
              <a:rPr lang="en-US" sz="1400" dirty="0"/>
              <a:t> and ES </a:t>
            </a:r>
            <a:r>
              <a:rPr lang="en-US" sz="1400" dirty="0" smtClean="0"/>
              <a:t>(See </a:t>
            </a:r>
            <a:r>
              <a:rPr lang="en-US" sz="1400" dirty="0"/>
              <a:t>T</a:t>
            </a:r>
            <a:r>
              <a:rPr lang="en-US" sz="1400" dirty="0" smtClean="0"/>
              <a:t>able 1 below). </a:t>
            </a:r>
            <a:r>
              <a:rPr lang="en-US" sz="1400" dirty="0"/>
              <a:t>The plots </a:t>
            </a:r>
            <a:r>
              <a:rPr lang="en-US" sz="1400" dirty="0" smtClean="0"/>
              <a:t>show </a:t>
            </a:r>
            <a:r>
              <a:rPr lang="en-US" sz="1400" dirty="0"/>
              <a:t>that the large data set generated by CGAN generates a clear </a:t>
            </a:r>
            <a:r>
              <a:rPr lang="en-US" sz="1400" dirty="0" smtClean="0"/>
              <a:t>and smooth tail </a:t>
            </a:r>
            <a:r>
              <a:rPr lang="en-US" sz="1400" dirty="0"/>
              <a:t>of the distribution.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928682"/>
            <a:ext cx="4814888" cy="870246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" y="4806318"/>
            <a:ext cx="3449955" cy="184848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87" y="4775837"/>
            <a:ext cx="3569970" cy="190944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"/>
          <a:stretch/>
        </p:blipFill>
        <p:spPr bwMode="auto">
          <a:xfrm>
            <a:off x="2743200" y="967908"/>
            <a:ext cx="2379980" cy="1590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98"/>
          <a:stretch/>
        </p:blipFill>
        <p:spPr>
          <a:xfrm>
            <a:off x="5338103" y="940761"/>
            <a:ext cx="3048000" cy="164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533401"/>
          </a:xfrm>
        </p:spPr>
        <p:txBody>
          <a:bodyPr/>
          <a:lstStyle/>
          <a:p>
            <a:r>
              <a:rPr lang="en-US" dirty="0" err="1"/>
              <a:t>VaR</a:t>
            </a:r>
            <a:r>
              <a:rPr lang="en-US" dirty="0"/>
              <a:t> and ES </a:t>
            </a:r>
            <a:r>
              <a:rPr lang="en-US" dirty="0" err="1" smtClean="0"/>
              <a:t>backtesting</a:t>
            </a:r>
            <a:r>
              <a:rPr lang="en-US" dirty="0" smtClean="0"/>
              <a:t> for </a:t>
            </a:r>
            <a:r>
              <a:rPr lang="en-US" dirty="0"/>
              <a:t>equity 1-day </a:t>
            </a:r>
            <a:r>
              <a:rPr lang="en-US" dirty="0" smtClean="0"/>
              <a:t>returns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06487"/>
            <a:ext cx="8412480" cy="5178426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dditional </a:t>
            </a:r>
            <a:r>
              <a:rPr lang="en-US" dirty="0"/>
              <a:t>historical data for WFC and JPM stock prices from 11/1/2011- 11/1/2015 (around 1000 business days) is </a:t>
            </a:r>
            <a:r>
              <a:rPr lang="en-US" dirty="0" smtClean="0"/>
              <a:t>downloaded to implement </a:t>
            </a:r>
            <a:r>
              <a:rPr lang="en-US" dirty="0"/>
              <a:t>the </a:t>
            </a:r>
            <a:r>
              <a:rPr lang="en-US" dirty="0" err="1"/>
              <a:t>backtesting</a:t>
            </a:r>
            <a:r>
              <a:rPr lang="en-US" dirty="0"/>
              <a:t>.  </a:t>
            </a:r>
            <a:endParaRPr lang="en-US" dirty="0" smtClean="0"/>
          </a:p>
          <a:p>
            <a:r>
              <a:rPr lang="en-US" dirty="0" smtClean="0"/>
              <a:t>Since </a:t>
            </a:r>
            <a:r>
              <a:rPr lang="en-US" dirty="0"/>
              <a:t>there has been no major financial crisis in this period, we use the </a:t>
            </a:r>
            <a:r>
              <a:rPr lang="en-US" dirty="0" err="1"/>
              <a:t>VaR</a:t>
            </a:r>
            <a:r>
              <a:rPr lang="en-US" dirty="0"/>
              <a:t> and ES from the normal period (in Table </a:t>
            </a:r>
            <a:r>
              <a:rPr lang="en-US" dirty="0" smtClean="0"/>
              <a:t>1) </a:t>
            </a:r>
            <a:r>
              <a:rPr lang="en-US" dirty="0"/>
              <a:t>as our measurement in the </a:t>
            </a:r>
            <a:r>
              <a:rPr lang="en-US" dirty="0" err="1"/>
              <a:t>backtesting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expected breaches over 1000 days for 1-day 99% </a:t>
            </a:r>
            <a:r>
              <a:rPr lang="en-US" dirty="0" err="1"/>
              <a:t>VaR</a:t>
            </a:r>
            <a:r>
              <a:rPr lang="en-US" dirty="0"/>
              <a:t> is 10 </a:t>
            </a:r>
            <a:r>
              <a:rPr lang="en-US" dirty="0" smtClean="0"/>
              <a:t>days. Table </a:t>
            </a:r>
            <a:r>
              <a:rPr lang="en-US" dirty="0"/>
              <a:t>2 shows that the HS method may lead to an underestimated measurement of the portfolio loss, and CGAN outperformed the HS method in the calculation of </a:t>
            </a:r>
            <a:r>
              <a:rPr lang="en-US" dirty="0" err="1"/>
              <a:t>VaR</a:t>
            </a:r>
            <a:r>
              <a:rPr lang="en-US" dirty="0"/>
              <a:t> and ES for this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62" y="3537122"/>
            <a:ext cx="8015605" cy="1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1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457200"/>
          </a:xfrm>
        </p:spPr>
        <p:txBody>
          <a:bodyPr/>
          <a:lstStyle/>
          <a:p>
            <a:r>
              <a:rPr lang="en-US" dirty="0"/>
              <a:t>Economic Forecasting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914400"/>
            <a:ext cx="8412480" cy="5254627"/>
          </a:xfrm>
        </p:spPr>
        <p:txBody>
          <a:bodyPr>
            <a:normAutofit/>
          </a:bodyPr>
          <a:lstStyle/>
          <a:p>
            <a:r>
              <a:rPr lang="en-US" sz="1400" dirty="0" smtClean="0"/>
              <a:t>CCAR </a:t>
            </a:r>
            <a:r>
              <a:rPr lang="en-US" sz="1400" dirty="0"/>
              <a:t>requires multiple economic forecasts and different capital requirements during different hypothetical economic projections. </a:t>
            </a:r>
            <a:endParaRPr lang="en-US" sz="1400" dirty="0" smtClean="0"/>
          </a:p>
          <a:p>
            <a:r>
              <a:rPr lang="en-US" sz="1400" dirty="0" smtClean="0"/>
              <a:t>CGAN-based </a:t>
            </a:r>
            <a:r>
              <a:rPr lang="en-US" sz="1400" dirty="0"/>
              <a:t>economic model provides an alternative </a:t>
            </a:r>
            <a:r>
              <a:rPr lang="en-US" sz="1400" dirty="0" smtClean="0"/>
              <a:t>approach to produce multi-quarter </a:t>
            </a:r>
            <a:r>
              <a:rPr lang="en-US" sz="1400" dirty="0"/>
              <a:t>forecasts </a:t>
            </a:r>
            <a:r>
              <a:rPr lang="en-US" sz="1400" dirty="0" smtClean="0"/>
              <a:t>at </a:t>
            </a:r>
            <a:r>
              <a:rPr lang="en-US" sz="1400" dirty="0"/>
              <a:t>once, and </a:t>
            </a:r>
            <a:r>
              <a:rPr lang="en-US" sz="1400" dirty="0" smtClean="0"/>
              <a:t>assess </a:t>
            </a:r>
            <a:r>
              <a:rPr lang="en-US" sz="1400" dirty="0"/>
              <a:t>the distributions of the forecast paths. </a:t>
            </a:r>
            <a:endParaRPr lang="en-US" sz="1400" dirty="0" smtClean="0"/>
          </a:p>
          <a:p>
            <a:r>
              <a:rPr lang="en-US" sz="1400" dirty="0" smtClean="0"/>
              <a:t>Five </a:t>
            </a:r>
            <a:r>
              <a:rPr lang="en-US" sz="1400" dirty="0"/>
              <a:t>popular macroeconomic index data from 1956 quarter 1 to 2016 quarter 3 from the U.S. Census </a:t>
            </a:r>
            <a:r>
              <a:rPr lang="en-US" sz="1400" dirty="0" smtClean="0"/>
              <a:t>Bureau: real </a:t>
            </a:r>
            <a:r>
              <a:rPr lang="en-US" sz="1400" dirty="0"/>
              <a:t>Gross Domestic Product (GDP), unemployment rate </a:t>
            </a:r>
            <a:r>
              <a:rPr lang="en-US" sz="1400" dirty="0" smtClean="0"/>
              <a:t>(</a:t>
            </a:r>
            <a:r>
              <a:rPr lang="en-US" sz="1400" dirty="0" err="1" smtClean="0"/>
              <a:t>Unemp</a:t>
            </a:r>
            <a:r>
              <a:rPr lang="en-US" sz="1400" dirty="0"/>
              <a:t>), Federal fund </a:t>
            </a:r>
            <a:r>
              <a:rPr lang="en-US" sz="1400" dirty="0" smtClean="0"/>
              <a:t>rate (</a:t>
            </a:r>
            <a:r>
              <a:rPr lang="en-US" sz="1400" dirty="0" err="1" smtClean="0"/>
              <a:t>Fedrate</a:t>
            </a:r>
            <a:r>
              <a:rPr lang="en-US" sz="1400" dirty="0" smtClean="0"/>
              <a:t>), </a:t>
            </a:r>
            <a:r>
              <a:rPr lang="en-US" sz="1400" dirty="0"/>
              <a:t>Consumer Price Index (CPI) and 10-year treasury rate </a:t>
            </a:r>
            <a:endParaRPr lang="en-US" sz="1400" dirty="0" smtClean="0"/>
          </a:p>
          <a:p>
            <a:pPr lvl="2"/>
            <a:r>
              <a:rPr lang="en-US" sz="1200" dirty="0" smtClean="0"/>
              <a:t>Time series data : 5 </a:t>
            </a:r>
            <a:r>
              <a:rPr lang="en-US" sz="1200" dirty="0"/>
              <a:t>variable x 242 </a:t>
            </a:r>
            <a:r>
              <a:rPr lang="en-US" sz="1200" dirty="0" smtClean="0"/>
              <a:t>quarter</a:t>
            </a:r>
          </a:p>
          <a:p>
            <a:pPr lvl="2"/>
            <a:r>
              <a:rPr lang="en-US" sz="1200" dirty="0" smtClean="0"/>
              <a:t>Output data for CGAN: </a:t>
            </a:r>
            <a:r>
              <a:rPr lang="en-US" sz="1200" dirty="0"/>
              <a:t>230 sample x 5 variable x </a:t>
            </a:r>
            <a:r>
              <a:rPr lang="en-US" sz="1200" dirty="0" smtClean="0"/>
              <a:t>9 quarter</a:t>
            </a:r>
          </a:p>
          <a:p>
            <a:pPr lvl="2"/>
            <a:r>
              <a:rPr lang="en-US" sz="1200" dirty="0" smtClean="0"/>
              <a:t>Conditional data for CGAN</a:t>
            </a:r>
            <a:r>
              <a:rPr lang="en-US" sz="1200" dirty="0"/>
              <a:t>: 230 sample x 5 variable x </a:t>
            </a:r>
            <a:r>
              <a:rPr lang="en-US" sz="1200" dirty="0" smtClean="0"/>
              <a:t>4 quarter</a:t>
            </a:r>
            <a:endParaRPr lang="en-US" sz="1200" dirty="0"/>
          </a:p>
          <a:p>
            <a:r>
              <a:rPr lang="en-US" sz="1400" dirty="0" smtClean="0"/>
              <a:t>(Left Plot) </a:t>
            </a:r>
            <a:r>
              <a:rPr lang="en-US" sz="1400" dirty="0" err="1" smtClean="0"/>
              <a:t>Fedrate</a:t>
            </a:r>
            <a:r>
              <a:rPr lang="en-US" sz="1400" dirty="0" smtClean="0"/>
              <a:t> is </a:t>
            </a:r>
            <a:r>
              <a:rPr lang="en-US" sz="1400" dirty="0"/>
              <a:t>shocked upward by one </a:t>
            </a:r>
            <a:r>
              <a:rPr lang="en-US" sz="1400" dirty="0" smtClean="0"/>
              <a:t>standard deviation in </a:t>
            </a:r>
            <a:r>
              <a:rPr lang="en-US" sz="1400" dirty="0"/>
              <a:t>the last quarter. The average forecast is generated and compared before and after the shock. A positive shock to the </a:t>
            </a:r>
            <a:r>
              <a:rPr lang="en-US" sz="1400" dirty="0" err="1"/>
              <a:t>Fedrate</a:t>
            </a:r>
            <a:r>
              <a:rPr lang="en-US" sz="1400" dirty="0"/>
              <a:t> </a:t>
            </a:r>
            <a:r>
              <a:rPr lang="en-US" sz="1400" dirty="0" smtClean="0"/>
              <a:t>suppresses </a:t>
            </a:r>
            <a:r>
              <a:rPr lang="en-US" sz="1400" dirty="0"/>
              <a:t>the economic </a:t>
            </a:r>
            <a:r>
              <a:rPr lang="en-US" sz="1400" dirty="0" smtClean="0"/>
              <a:t>activity and leads </a:t>
            </a:r>
            <a:r>
              <a:rPr lang="en-US" sz="1400" dirty="0"/>
              <a:t>to a higher </a:t>
            </a:r>
            <a:r>
              <a:rPr lang="en-US" sz="1400" dirty="0" err="1"/>
              <a:t>U</a:t>
            </a:r>
            <a:r>
              <a:rPr lang="en-US" sz="1400" dirty="0" err="1" smtClean="0"/>
              <a:t>nemp</a:t>
            </a:r>
            <a:r>
              <a:rPr lang="en-US" sz="1400" dirty="0" smtClean="0"/>
              <a:t> compared to baseline in black.</a:t>
            </a:r>
          </a:p>
          <a:p>
            <a:r>
              <a:rPr lang="en-US" sz="1400" dirty="0" smtClean="0"/>
              <a:t>(Right Plot)100 </a:t>
            </a:r>
            <a:r>
              <a:rPr lang="en-US" sz="1400" dirty="0"/>
              <a:t>forecasting paths of GDP generated by CGAN using the most recent four-quarter historical values as </a:t>
            </a:r>
            <a:r>
              <a:rPr lang="en-US" sz="1400" dirty="0" smtClean="0"/>
              <a:t>conditions.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unemp_sensitivity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718049"/>
            <a:ext cx="2743200" cy="181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gd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4730431"/>
            <a:ext cx="2867025" cy="1895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320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 smtClean="0"/>
              <a:t>Discussion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66800"/>
            <a:ext cx="841248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Application in high dimensional data:  </a:t>
            </a:r>
            <a:r>
              <a:rPr lang="en-US" dirty="0" err="1" smtClean="0"/>
              <a:t>Neyshabur</a:t>
            </a:r>
            <a:r>
              <a:rPr lang="en-US" dirty="0" smtClean="0"/>
              <a:t> et al. proposed </a:t>
            </a:r>
            <a:r>
              <a:rPr lang="en-US" dirty="0"/>
              <a:t>training a single generator simultaneously against an array of discriminators, each of which looks at a diﬀerent random low-dimensional projection of the data.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GAN and CGAN for pricing models.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GAN with LSTM for Garch:</a:t>
            </a:r>
          </a:p>
          <a:p>
            <a:endParaRPr lang="en-US" dirty="0"/>
          </a:p>
          <a:p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133725"/>
            <a:ext cx="51054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5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 smtClean="0"/>
              <a:t>Introduction of GAN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66800"/>
            <a:ext cx="8412480" cy="5029200"/>
          </a:xfrm>
        </p:spPr>
        <p:txBody>
          <a:bodyPr>
            <a:normAutofit lnSpcReduction="10000"/>
          </a:bodyPr>
          <a:lstStyle/>
          <a:p>
            <a:pPr marL="285750" lvl="1" indent="-285750" algn="just"/>
            <a:r>
              <a:rPr lang="en-US" sz="2000" dirty="0"/>
              <a:t>Discriminative vs. Generative models</a:t>
            </a:r>
          </a:p>
          <a:p>
            <a:pPr marL="0" lvl="1" indent="0" algn="just">
              <a:buNone/>
            </a:pPr>
            <a:r>
              <a:rPr lang="en-US" dirty="0" smtClean="0"/>
              <a:t>GAN is a kind of generative model built by neural networks for the generation of realistic samples.</a:t>
            </a:r>
          </a:p>
          <a:p>
            <a:pPr marL="0" lvl="1" indent="0" algn="just">
              <a:buNone/>
            </a:pPr>
            <a:endParaRPr lang="en-US" dirty="0"/>
          </a:p>
          <a:p>
            <a:pPr marL="285750" lvl="1" indent="-285750" algn="just"/>
            <a:r>
              <a:rPr lang="en-US" sz="2000" dirty="0"/>
              <a:t>Literature Review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GAN was first introduced in 2014 by a group of researchers at the University of Montreal lead by Ian </a:t>
            </a:r>
            <a:r>
              <a:rPr lang="en-US" sz="1400" dirty="0" err="1"/>
              <a:t>Goodfellow</a:t>
            </a:r>
            <a:r>
              <a:rPr lang="en-US" sz="1400" dirty="0"/>
              <a:t> (now at </a:t>
            </a:r>
            <a:r>
              <a:rPr lang="en-US" sz="1400" dirty="0" err="1"/>
              <a:t>OpenAI</a:t>
            </a:r>
            <a:r>
              <a:rPr lang="en-US" sz="1400" dirty="0"/>
              <a:t>). </a:t>
            </a:r>
          </a:p>
          <a:p>
            <a:pPr lvl="1" indent="-34290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Wasserstein GAN (WGAN</a:t>
            </a:r>
            <a:r>
              <a:rPr lang="en-US" sz="1400" dirty="0" smtClean="0"/>
              <a:t>): Martin </a:t>
            </a:r>
            <a:r>
              <a:rPr lang="en-US" sz="1400" dirty="0" err="1" smtClean="0"/>
              <a:t>Arjovsky</a:t>
            </a:r>
            <a:r>
              <a:rPr lang="en-US" sz="1400" dirty="0" smtClean="0"/>
              <a:t>, </a:t>
            </a:r>
            <a:r>
              <a:rPr lang="en-US" sz="1400" dirty="0" err="1" smtClean="0"/>
              <a:t>Soumith</a:t>
            </a:r>
            <a:r>
              <a:rPr lang="en-US" sz="1400" dirty="0" smtClean="0"/>
              <a:t> </a:t>
            </a:r>
            <a:r>
              <a:rPr lang="en-US" sz="1400" dirty="0" err="1"/>
              <a:t>Chintala</a:t>
            </a:r>
            <a:r>
              <a:rPr lang="en-US" sz="1400" dirty="0"/>
              <a:t>, and Leon Bottou1,Courant Institute of Mathematical Sciences, Facebook AI Research. 2017.</a:t>
            </a:r>
          </a:p>
          <a:p>
            <a:pPr lvl="1" indent="-34290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Conditional </a:t>
            </a:r>
            <a:r>
              <a:rPr lang="en-US" sz="1400" dirty="0"/>
              <a:t>GAN (CGAN): Mehdi Mirza and Simon </a:t>
            </a:r>
            <a:r>
              <a:rPr lang="en-US" sz="1400" dirty="0" err="1"/>
              <a:t>Osindero</a:t>
            </a:r>
            <a:r>
              <a:rPr lang="en-US" sz="1400" dirty="0"/>
              <a:t>, University of Montreal, 2014.</a:t>
            </a:r>
          </a:p>
          <a:p>
            <a:pPr lvl="1" indent="-34290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lvl="1" indent="-342900" algn="just">
              <a:buFont typeface="Arial" panose="020B0604020202020204" pitchFamily="34" charset="0"/>
              <a:buChar char="•"/>
            </a:pPr>
            <a:r>
              <a:rPr lang="en-US" sz="1400" dirty="0"/>
              <a:t>A Large-Scale </a:t>
            </a:r>
            <a:r>
              <a:rPr lang="en-US" sz="1400" dirty="0" smtClean="0"/>
              <a:t>Study of GAN and its variants by Google Brain in 2018.</a:t>
            </a:r>
          </a:p>
          <a:p>
            <a:pPr marL="0" lvl="1" indent="0" algn="just">
              <a:buNone/>
            </a:pPr>
            <a:endParaRPr lang="en-US" sz="1400" dirty="0" smtClean="0"/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GAN for Time Series by Fu et al. </a:t>
            </a:r>
            <a:r>
              <a:rPr lang="en-US" sz="1400" dirty="0"/>
              <a:t>(2019)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papers.ssrn.com/sol3/papers.cfm?abstract_id=3373730</a:t>
            </a:r>
            <a:r>
              <a:rPr lang="en-US" sz="1400" dirty="0" smtClean="0"/>
              <a:t>, 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GAN for Financial Trading Strategies by </a:t>
            </a:r>
            <a:r>
              <a:rPr lang="en-US" sz="1400" dirty="0" err="1" smtClean="0"/>
              <a:t>Koshiyama</a:t>
            </a:r>
            <a:r>
              <a:rPr lang="en-US" sz="1400" dirty="0" smtClean="0"/>
              <a:t> et al. 2019. 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GAN for Stock Market Prediction on High Frequency Data by Zhou et al. 2017. 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7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 smtClean="0"/>
              <a:t>Application on Image Data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412480" cy="5486400"/>
          </a:xfrm>
        </p:spPr>
        <p:txBody>
          <a:bodyPr>
            <a:normAutofit/>
          </a:bodyPr>
          <a:lstStyle/>
          <a:p>
            <a:pPr marL="285750" lvl="1" indent="-285750" algn="just"/>
            <a:r>
              <a:rPr lang="en-US" sz="1400" dirty="0" smtClean="0"/>
              <a:t>Image data format:  </a:t>
            </a:r>
            <a:r>
              <a:rPr lang="en-US" sz="1400" dirty="0" err="1" smtClean="0"/>
              <a:t>Sample_size</a:t>
            </a:r>
            <a:r>
              <a:rPr lang="en-US" sz="1400" dirty="0" smtClean="0"/>
              <a:t>  * </a:t>
            </a:r>
            <a:r>
              <a:rPr lang="en-US" sz="1400" dirty="0" err="1" smtClean="0"/>
              <a:t>img_row</a:t>
            </a:r>
            <a:r>
              <a:rPr lang="en-US" sz="1400" dirty="0" smtClean="0"/>
              <a:t> * </a:t>
            </a:r>
            <a:r>
              <a:rPr lang="en-US" sz="1400" dirty="0" err="1" smtClean="0"/>
              <a:t>img_col</a:t>
            </a:r>
            <a:endParaRPr lang="en-US" sz="1400" dirty="0" smtClean="0"/>
          </a:p>
          <a:p>
            <a:pPr marL="285750" lvl="1" indent="-285750" algn="just"/>
            <a:endParaRPr lang="en-US" sz="18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8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800" dirty="0" smtClean="0">
              <a:solidFill>
                <a:schemeClr val="tx1"/>
              </a:solidFill>
            </a:endParaRPr>
          </a:p>
          <a:p>
            <a:pPr marL="285750" lvl="1" indent="-285750" algn="just"/>
            <a:r>
              <a:rPr lang="en-US" sz="1400" dirty="0" smtClean="0"/>
              <a:t>Simulated image data: </a:t>
            </a:r>
            <a:r>
              <a:rPr lang="en-US" sz="1400" dirty="0"/>
              <a:t>step 0 to step </a:t>
            </a:r>
            <a:r>
              <a:rPr lang="en-US" sz="1400" dirty="0" smtClean="0"/>
              <a:t>900</a:t>
            </a:r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8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6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6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19200"/>
            <a:ext cx="3078480" cy="1305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5" b="7720"/>
          <a:stretch/>
        </p:blipFill>
        <p:spPr>
          <a:xfrm>
            <a:off x="457200" y="2933700"/>
            <a:ext cx="40386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4" b="9518"/>
          <a:stretch/>
        </p:blipFill>
        <p:spPr>
          <a:xfrm>
            <a:off x="4725446" y="3009900"/>
            <a:ext cx="4052794" cy="220980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343400" y="3962400"/>
            <a:ext cx="304800" cy="228600"/>
          </a:xfrm>
          <a:prstGeom prst="rightArrow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9209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 smtClean="0"/>
              <a:t>Application on Image Data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412480" cy="5486400"/>
          </a:xfrm>
        </p:spPr>
        <p:txBody>
          <a:bodyPr>
            <a:normAutofit/>
          </a:bodyPr>
          <a:lstStyle/>
          <a:p>
            <a:pPr marL="0" lvl="1" indent="0" algn="just"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8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8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8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6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6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62000" y="13144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2" descr="cid:image004.jpg@01D51621.4E9E32A0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97952"/>
            <a:ext cx="18383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000" y="3505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200400" y="8572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8" name="Picture 3" descr="cid:image005.png@01D51621.4E9E32A0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1059473"/>
            <a:ext cx="2857465" cy="195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200400" y="3638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1" name="Picture 7" descr="image00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694" y="1074127"/>
            <a:ext cx="3009347" cy="197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14400" y="3132205"/>
            <a:ext cx="17621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400" dirty="0" smtClean="0"/>
              <a:t>Training data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286125" y="3119363"/>
            <a:ext cx="17621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400" dirty="0" smtClean="0"/>
              <a:t>1000 iteration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6477000" y="3107639"/>
            <a:ext cx="17621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400" dirty="0" smtClean="0"/>
              <a:t>5000 iteration</a:t>
            </a:r>
            <a:endParaRPr lang="en-US" sz="1400" dirty="0"/>
          </a:p>
        </p:txBody>
      </p:sp>
      <p:pic>
        <p:nvPicPr>
          <p:cNvPr id="1033" name="Picture 9" descr="https://camo.githubusercontent.com/4f65b60f739efd3903413e9de8aea1cf60633dc2/68747470733a2f2f6d656469612e67697068792e636f6d2f6d656469612f336f467a6d684a65646f6b575145476959302f67697068792e676966">
            <a:hlinkClick r:id="rId7"/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837844"/>
            <a:ext cx="2271395" cy="227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2590" y="4590748"/>
            <a:ext cx="3221501" cy="6480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56" y="4201155"/>
            <a:ext cx="2355033" cy="16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5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 smtClean="0"/>
              <a:t>Application on Image Data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1520" y="747346"/>
            <a:ext cx="8412480" cy="5486400"/>
          </a:xfrm>
        </p:spPr>
        <p:txBody>
          <a:bodyPr>
            <a:normAutofit/>
          </a:bodyPr>
          <a:lstStyle/>
          <a:p>
            <a:pPr marL="285750" lvl="1" indent="-285750" algn="just"/>
            <a:endParaRPr lang="en-US" sz="1400" dirty="0" smtClean="0"/>
          </a:p>
          <a:p>
            <a:pPr marL="0" lvl="1" indent="0" algn="just">
              <a:buNone/>
            </a:pPr>
            <a:r>
              <a:rPr lang="en-US" sz="1400" dirty="0" smtClean="0"/>
              <a:t>GAN 1.0</a:t>
            </a:r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755"/>
          <a:stretch/>
        </p:blipFill>
        <p:spPr>
          <a:xfrm>
            <a:off x="838200" y="1356946"/>
            <a:ext cx="3733800" cy="25600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916973"/>
            <a:ext cx="2953245" cy="2628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7459"/>
          <a:stretch/>
        </p:blipFill>
        <p:spPr>
          <a:xfrm>
            <a:off x="5442328" y="2200885"/>
            <a:ext cx="3219450" cy="41163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378804" y="859884"/>
            <a:ext cx="33464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just"/>
            <a:endParaRPr lang="en-US" sz="1400" dirty="0"/>
          </a:p>
          <a:p>
            <a:pPr marL="285750" lvl="1" indent="-285750" algn="just"/>
            <a:r>
              <a:rPr lang="en-US" sz="1400" dirty="0" smtClean="0"/>
              <a:t>GAN 2.0:  This </a:t>
            </a:r>
            <a:r>
              <a:rPr lang="en-US" sz="1400" dirty="0"/>
              <a:t>person does not exits by GAN 2.0: https://www.thispersondoesnotexist.com/</a:t>
            </a:r>
          </a:p>
          <a:p>
            <a:pPr marL="285750" lvl="1" indent="-285750" algn="just"/>
            <a:endParaRPr lang="en-US" dirty="0"/>
          </a:p>
          <a:p>
            <a:pPr marL="285750" lvl="1" indent="-285750" algn="just"/>
            <a:endParaRPr lang="en-US" sz="1600" dirty="0"/>
          </a:p>
          <a:p>
            <a:pPr marL="285750" lvl="1" indent="-285750" algn="just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4308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 smtClean="0"/>
              <a:t>Application on Image Data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1520" y="747346"/>
            <a:ext cx="8412480" cy="5486400"/>
          </a:xfrm>
        </p:spPr>
        <p:txBody>
          <a:bodyPr>
            <a:normAutofit/>
          </a:bodyPr>
          <a:lstStyle/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r>
              <a:rPr lang="en-US" sz="1400" dirty="0" smtClean="0"/>
              <a:t>Face aging</a:t>
            </a:r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r>
              <a:rPr lang="en-US" sz="1200" dirty="0" smtClean="0"/>
              <a:t>Image painting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8804" y="859884"/>
            <a:ext cx="33464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dirty="0"/>
          </a:p>
          <a:p>
            <a:pPr marL="285750" lvl="1" indent="-285750" algn="just"/>
            <a:endParaRPr lang="en-US" sz="1600" dirty="0"/>
          </a:p>
          <a:p>
            <a:pPr marL="285750" lvl="1" indent="-285750" algn="just"/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990600"/>
            <a:ext cx="6176301" cy="3236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85" y="4800600"/>
            <a:ext cx="76104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5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 smtClean="0"/>
              <a:t>Application on Image Data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1520" y="747346"/>
            <a:ext cx="8412480" cy="5486400"/>
          </a:xfrm>
        </p:spPr>
        <p:txBody>
          <a:bodyPr>
            <a:normAutofit/>
          </a:bodyPr>
          <a:lstStyle/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r>
              <a:rPr lang="en-US" sz="1400" dirty="0" smtClean="0"/>
              <a:t>Super resolution</a:t>
            </a:r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r>
              <a:rPr lang="en-US" sz="1200" dirty="0" smtClean="0"/>
              <a:t>Pose Guided Person Image Generation</a:t>
            </a:r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8804" y="859884"/>
            <a:ext cx="33464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dirty="0"/>
          </a:p>
          <a:p>
            <a:pPr marL="285750" lvl="1" indent="-285750" algn="just"/>
            <a:endParaRPr lang="en-US" sz="1600" dirty="0"/>
          </a:p>
          <a:p>
            <a:pPr marL="285750" lvl="1" indent="-285750" algn="just"/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049" b="-1"/>
          <a:stretch/>
        </p:blipFill>
        <p:spPr>
          <a:xfrm>
            <a:off x="731520" y="1398493"/>
            <a:ext cx="7115175" cy="2360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8" y="4800600"/>
            <a:ext cx="9075083" cy="12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6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 smtClean="0"/>
              <a:t>Application on Image Data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1520" y="747346"/>
            <a:ext cx="8412480" cy="5486400"/>
          </a:xfrm>
        </p:spPr>
        <p:txBody>
          <a:bodyPr>
            <a:normAutofit/>
          </a:bodyPr>
          <a:lstStyle/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r>
              <a:rPr lang="en-US" sz="1400" dirty="0" smtClean="0"/>
              <a:t>Cycle GAN</a:t>
            </a:r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400" dirty="0" smtClean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8804" y="859884"/>
            <a:ext cx="33464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dirty="0"/>
          </a:p>
          <a:p>
            <a:pPr marL="285750" lvl="1" indent="-285750" algn="just"/>
            <a:endParaRPr lang="en-US" sz="1600" dirty="0"/>
          </a:p>
          <a:p>
            <a:pPr marL="285750" lvl="1" indent="-285750" algn="just"/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7932"/>
            <a:ext cx="2529649" cy="19195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428" y="1279363"/>
            <a:ext cx="4716152" cy="1778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130" y="3170473"/>
            <a:ext cx="4822874" cy="18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lls Fargo 2019">
  <a:themeElements>
    <a:clrScheme name="Wells Fargo 2019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EB691E"/>
      </a:accent1>
      <a:accent2>
        <a:srgbClr val="D73F26"/>
      </a:accent2>
      <a:accent3>
        <a:srgbClr val="C83255"/>
      </a:accent3>
      <a:accent4>
        <a:srgbClr val="AA1E87"/>
      </a:accent4>
      <a:accent5>
        <a:srgbClr val="823291"/>
      </a:accent5>
      <a:accent6>
        <a:srgbClr val="5A469B"/>
      </a:accent6>
      <a:hlink>
        <a:srgbClr val="5A469B"/>
      </a:hlink>
      <a:folHlink>
        <a:srgbClr val="5A469B"/>
      </a:folHlink>
    </a:clrScheme>
    <a:fontScheme name="Wells Fargo 2019 Fonts">
      <a:majorFont>
        <a:latin typeface="Wells Fargo Sans Display" panose="020B0503020203020204" pitchFamily="34" charset="0"/>
        <a:ea typeface=""/>
        <a:cs typeface=""/>
      </a:majorFont>
      <a:minorFont>
        <a:latin typeface="Wells Fargo Sans" panose="020B0503020203020204" pitchFamily="34" charset="0"/>
        <a:ea typeface=""/>
        <a:cs typeface=""/>
      </a:minorFont>
    </a:fontScheme>
    <a:fmtScheme name="Wells Fargo 2019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rgbClr val="787070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rgbClr val="787070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/>
      <a:lstStyle>
        <a:defPPr marL="171450" indent="-171450">
          <a:lnSpc>
            <a:spcPct val="100000"/>
          </a:lnSpc>
          <a:spcBef>
            <a:spcPts val="1200"/>
          </a:spcBef>
          <a:buSzPct val="100000"/>
          <a:buFont typeface="Wells Fargo Sans"/>
          <a:buChar char="•"/>
          <a:defRPr sz="1600"/>
        </a:defPPr>
      </a:lstStyle>
    </a:txDef>
  </a:objectDefaults>
  <a:extraClrSchemeLst/>
  <a:custClrLst>
    <a:custClr name="WF Red">
      <a:srgbClr val="D71E28"/>
    </a:custClr>
    <a:custClr name="WF Yellow">
      <a:srgbClr val="FFCD41"/>
    </a:custClr>
    <a:custClr name="WF Yellow Tint 1">
      <a:srgbClr val="FFDC78"/>
    </a:custClr>
    <a:custClr name="WF Yellow Tint 2">
      <a:srgbClr val="FFE6A0"/>
    </a:custClr>
    <a:custClr name="WF Yellow Tint 3">
      <a:srgbClr val="FFF0C8"/>
    </a:custClr>
    <a:custClr name="WF Yellow Tint 4">
      <a:srgbClr val="FFF7E2"/>
    </a:custClr>
    <a:custClr name="WF Gray 1">
      <a:srgbClr val="3B3331"/>
    </a:custClr>
    <a:custClr name="WF Gray 2">
      <a:srgbClr val="787070"/>
    </a:custClr>
    <a:custClr name="WF Gray 3">
      <a:srgbClr val="B5ADAD"/>
    </a:custClr>
    <a:custClr name="WF Gray 4">
      <a:srgbClr val="F4F0ED"/>
    </a:custClr>
    <a:custClr name="WF Orange Dark 2">
      <a:srgbClr val="873100"/>
    </a:custClr>
    <a:custClr name="WF Orange Dark 1">
      <a:srgbClr val="A93E00"/>
    </a:custClr>
    <a:custClr name="WF Orange">
      <a:srgbClr val="EB691E"/>
    </a:custClr>
    <a:custClr name="WF Orange Light 1">
      <a:srgbClr val="FF9657"/>
    </a:custClr>
    <a:custClr name="WF Orange Light 1">
      <a:srgbClr val="FFC5A3"/>
    </a:custClr>
    <a:custClr name="WF Coral Dark 2">
      <a:srgbClr val="87190A"/>
    </a:custClr>
    <a:custClr name="WF Coral Dark 1">
      <a:srgbClr val="B42D19"/>
    </a:custClr>
    <a:custClr name="WF Coral">
      <a:srgbClr val="D73F26"/>
    </a:custClr>
    <a:custClr name="WF Coral Light 1">
      <a:srgbClr val="FF755E"/>
    </a:custClr>
    <a:custClr name="WF Coral Light 1">
      <a:srgbClr val="FFB1A6"/>
    </a:custClr>
    <a:custClr name="WF Pink Dark 2">
      <a:srgbClr val="6E142D"/>
    </a:custClr>
    <a:custClr name="WF Pink Dark 1">
      <a:srgbClr val="9B2341"/>
    </a:custClr>
    <a:custClr name="WF Pink">
      <a:srgbClr val="C83255"/>
    </a:custClr>
    <a:custClr name="WF Pink Light 1">
      <a:srgbClr val="F26D91"/>
    </a:custClr>
    <a:custClr name="WF Pink Light 1">
      <a:srgbClr val="FFA6BE"/>
    </a:custClr>
    <a:custClr name="WF Purple Dark 2">
      <a:srgbClr val="640A4B"/>
    </a:custClr>
    <a:custClr name="WF Purple Dark 1">
      <a:srgbClr val="871469"/>
    </a:custClr>
    <a:custClr name="WF Purple">
      <a:srgbClr val="AA1E87"/>
    </a:custClr>
    <a:custClr name="WF Purple Light 1">
      <a:srgbClr val="D169B8"/>
    </a:custClr>
    <a:custClr name="WF Purple Light 1">
      <a:srgbClr val="F2A5DC"/>
    </a:custClr>
    <a:custClr name="WF Violet Dark 2">
      <a:srgbClr val="5A1E64"/>
    </a:custClr>
    <a:custClr name="WF Violet Dark 1">
      <a:srgbClr val="64287D"/>
    </a:custClr>
    <a:custClr name="WF Violet">
      <a:srgbClr val="823291"/>
    </a:custClr>
    <a:custClr name="WF Violet Light 1">
      <a:srgbClr val="BB70CC"/>
    </a:custClr>
    <a:custClr name="WF Violet Light 1">
      <a:srgbClr val="E5A2F2"/>
    </a:custClr>
    <a:custClr name="WF Indigo Dark 2">
      <a:srgbClr val="352B6B"/>
    </a:custClr>
    <a:custClr name="WF Indigo Dark 1">
      <a:srgbClr val="463782"/>
    </a:custClr>
    <a:custClr name="WF Indigo">
      <a:srgbClr val="5A469B"/>
    </a:custClr>
    <a:custClr name="WF Indigo Light 1">
      <a:srgbClr val="9A89D9"/>
    </a:custClr>
    <a:custClr name="WF Indigo Light 1">
      <a:srgbClr val="BFB3F2"/>
    </a:custClr>
  </a:custClrLst>
  <a:extLst>
    <a:ext uri="{05A4C25C-085E-4340-85A3-A5531E510DB2}">
      <thm15:themeFamily xmlns:thm15="http://schemas.microsoft.com/office/thememl/2012/main" name="Presentation4" id="{F5A16A5F-BCCD-492C-ABBC-5CE344749FE3}" vid="{A52EFA2D-49E8-43B1-B40A-1FC7B6B864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A07DD6BCB340489BBE0430C2515B61" ma:contentTypeVersion="0" ma:contentTypeDescription="Create a new document." ma:contentTypeScope="" ma:versionID="409f0765ab0afddaba201ebf45f37c2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97EEC4-A1FC-4CB9-AC8A-DD0389280F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B1056F-09D3-4AAC-9B6D-03279D45E68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1A4ABA5-D480-444C-9DD2-A94B7477E2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WF 4x3 WFSans Embedded PowerPoint 18Jan2019</Template>
  <TotalTime>0</TotalTime>
  <Words>1312</Words>
  <Application>Microsoft Office PowerPoint</Application>
  <PresentationFormat>On-screen Show (4:3)</PresentationFormat>
  <Paragraphs>310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SimSun</vt:lpstr>
      <vt:lpstr>Arial</vt:lpstr>
      <vt:lpstr>Calibri</vt:lpstr>
      <vt:lpstr>Cambria Math</vt:lpstr>
      <vt:lpstr>Times New Roman</vt:lpstr>
      <vt:lpstr>Wells Fargo Sans</vt:lpstr>
      <vt:lpstr>Wells Fargo Sans Display</vt:lpstr>
      <vt:lpstr>Wells Fargo 2019</vt:lpstr>
      <vt:lpstr>Generative Adversarial Nets (GAN)</vt:lpstr>
      <vt:lpstr>Outline</vt:lpstr>
      <vt:lpstr>Introduction of GAN</vt:lpstr>
      <vt:lpstr>Application on Image Data</vt:lpstr>
      <vt:lpstr>Application on Image Data</vt:lpstr>
      <vt:lpstr>Application on Image Data</vt:lpstr>
      <vt:lpstr>Application on Image Data</vt:lpstr>
      <vt:lpstr>Application on Image Data</vt:lpstr>
      <vt:lpstr>Application on Image Data</vt:lpstr>
      <vt:lpstr>Application on Image Data</vt:lpstr>
      <vt:lpstr>GAN Framework</vt:lpstr>
      <vt:lpstr>GAN</vt:lpstr>
      <vt:lpstr>Conditional GAN (CGAN)</vt:lpstr>
      <vt:lpstr>Rationale of GAN </vt:lpstr>
      <vt:lpstr>Rationale of GAN (Cont)</vt:lpstr>
      <vt:lpstr>Rationale of GAN (Cont)</vt:lpstr>
      <vt:lpstr>Simulation study I: Gaussian Mixture Model with categorical or continuous conditions</vt:lpstr>
      <vt:lpstr>Simulation study I: Gaussian Mixture Model with categorical or continuous conditions</vt:lpstr>
      <vt:lpstr>Simulation study II  CGAN with Conti. Conditions VAR time series with time varying volatilities</vt:lpstr>
      <vt:lpstr>Simulation study II  CGAN with Categorical Condition VAR time series with time varying volatilities</vt:lpstr>
      <vt:lpstr>VaR and ES for equity 1-day returns</vt:lpstr>
      <vt:lpstr>VaR and ES for equity 1-day returns</vt:lpstr>
      <vt:lpstr>VaR and ES backtesting for equity 1-day returns</vt:lpstr>
      <vt:lpstr>Economic Forecasting Model 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CMoR Technical Seminar Series May 2017   Machine Learning: An Overview</dc:title>
  <dc:creator>Nair, Vijayan</dc:creator>
  <cp:lastModifiedBy>Fu, Rao</cp:lastModifiedBy>
  <cp:revision>524</cp:revision>
  <cp:lastPrinted>2018-06-22T15:18:56Z</cp:lastPrinted>
  <dcterms:created xsi:type="dcterms:W3CDTF">2006-08-16T00:00:00Z</dcterms:created>
  <dcterms:modified xsi:type="dcterms:W3CDTF">2019-06-27T14:01:50Z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0x0101001BA07DD6BCB340489BBE0430C2515B61</vt:lpwstr>
  </property>
</Properties>
</file>